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17" r:id="rId3"/>
    <p:sldId id="257" r:id="rId4"/>
    <p:sldId id="323" r:id="rId5"/>
    <p:sldId id="324" r:id="rId6"/>
    <p:sldId id="309" r:id="rId7"/>
    <p:sldId id="326" r:id="rId8"/>
    <p:sldId id="321" r:id="rId9"/>
    <p:sldId id="320" r:id="rId10"/>
    <p:sldId id="258" r:id="rId11"/>
    <p:sldId id="322" r:id="rId12"/>
    <p:sldId id="280" r:id="rId13"/>
    <p:sldId id="287" r:id="rId14"/>
    <p:sldId id="272" r:id="rId15"/>
    <p:sldId id="319" r:id="rId16"/>
    <p:sldId id="335" r:id="rId17"/>
    <p:sldId id="336" r:id="rId18"/>
    <p:sldId id="261" r:id="rId19"/>
    <p:sldId id="263" r:id="rId20"/>
    <p:sldId id="262" r:id="rId21"/>
    <p:sldId id="293" r:id="rId22"/>
    <p:sldId id="310" r:id="rId23"/>
    <p:sldId id="311" r:id="rId24"/>
    <p:sldId id="312" r:id="rId25"/>
    <p:sldId id="313" r:id="rId26"/>
    <p:sldId id="314" r:id="rId27"/>
    <p:sldId id="329" r:id="rId28"/>
    <p:sldId id="298" r:id="rId29"/>
    <p:sldId id="299" r:id="rId30"/>
    <p:sldId id="273" r:id="rId31"/>
    <p:sldId id="327" r:id="rId32"/>
    <p:sldId id="330" r:id="rId33"/>
    <p:sldId id="333" r:id="rId34"/>
    <p:sldId id="334" r:id="rId35"/>
    <p:sldId id="328" r:id="rId36"/>
    <p:sldId id="340" r:id="rId37"/>
    <p:sldId id="294" r:id="rId38"/>
    <p:sldId id="306" r:id="rId39"/>
    <p:sldId id="274" r:id="rId40"/>
    <p:sldId id="325" r:id="rId41"/>
    <p:sldId id="331" r:id="rId42"/>
    <p:sldId id="342" r:id="rId43"/>
    <p:sldId id="332" r:id="rId44"/>
    <p:sldId id="338" r:id="rId45"/>
    <p:sldId id="339" r:id="rId46"/>
    <p:sldId id="268" r:id="rId47"/>
    <p:sldId id="260" r:id="rId48"/>
    <p:sldId id="296" r:id="rId49"/>
    <p:sldId id="297" r:id="rId50"/>
    <p:sldId id="270" r:id="rId51"/>
    <p:sldId id="279" r:id="rId52"/>
    <p:sldId id="276" r:id="rId53"/>
    <p:sldId id="341" r:id="rId54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Google%20Drive\SES\CD\5%20-%20Gest&#227;o%20da%20Informa&#231;&#227;o\Relat&#243;rios\Gerencial%202019\POSI&#199;&#195;O%20DE%20ESTOQUE%2010-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go\Google%20Drive\SES\CD\5%20-%20Gest&#227;o%20da%20Informa&#231;&#227;o\Relat&#243;rios\Gerencial%202019\POSI&#199;&#195;O%20DE%20ESTOQUE%2010-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Armazenagem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Planilha1!$A$2:$A$6</c:f>
              <c:strCache>
                <c:ptCount val="5"/>
                <c:pt idx="0">
                  <c:v>Modal 1</c:v>
                </c:pt>
                <c:pt idx="1">
                  <c:v>Modal 2</c:v>
                </c:pt>
                <c:pt idx="2">
                  <c:v>Modal 3</c:v>
                </c:pt>
                <c:pt idx="3">
                  <c:v>Modal 4</c:v>
                </c:pt>
                <c:pt idx="4">
                  <c:v>Modal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15</c:v>
                </c:pt>
                <c:pt idx="1">
                  <c:v>6.0822019955734001</c:v>
                </c:pt>
                <c:pt idx="2">
                  <c:v>3.3320171360267334</c:v>
                </c:pt>
                <c:pt idx="3">
                  <c:v>2.2308557243795764</c:v>
                </c:pt>
                <c:pt idx="4">
                  <c:v>1.7073176215080781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B81-4008-819D-FDD25EFB6B9D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Transporte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Planilha1!$A$2:$A$6</c:f>
              <c:strCache>
                <c:ptCount val="5"/>
                <c:pt idx="0">
                  <c:v>Modal 1</c:v>
                </c:pt>
                <c:pt idx="1">
                  <c:v>Modal 2</c:v>
                </c:pt>
                <c:pt idx="2">
                  <c:v>Modal 3</c:v>
                </c:pt>
                <c:pt idx="3">
                  <c:v>Modal 4</c:v>
                </c:pt>
                <c:pt idx="4">
                  <c:v>Modal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2.6390158215457884</c:v>
                </c:pt>
                <c:pt idx="2">
                  <c:v>3.8906197896491412</c:v>
                </c:pt>
                <c:pt idx="3">
                  <c:v>6.6992519000674093</c:v>
                </c:pt>
                <c:pt idx="4">
                  <c:v>14.336291777936143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B81-4008-819D-FDD25EFB6B9D}"/>
            </c:ext>
          </c:extLst>
        </c:ser>
        <c:ser>
          <c:idx val="1"/>
          <c:order val="1"/>
          <c:tx>
            <c:strRef>
              <c:f>Planilha1!#REF!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Planilha1!$A$2:$A$6</c:f>
              <c:strCache>
                <c:ptCount val="5"/>
                <c:pt idx="0">
                  <c:v>Modal 1</c:v>
                </c:pt>
                <c:pt idx="1">
                  <c:v>Modal 2</c:v>
                </c:pt>
                <c:pt idx="2">
                  <c:v>Modal 3</c:v>
                </c:pt>
                <c:pt idx="3">
                  <c:v>Modal 4</c:v>
                </c:pt>
                <c:pt idx="4">
                  <c:v>Modal 5</c:v>
                </c:pt>
              </c:strCache>
            </c:strRef>
          </c:cat>
          <c:val>
            <c:numRef>
              <c:f>Planilha1!#REF!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B81-4008-819D-FDD25EFB6B9D}"/>
            </c:ext>
          </c:extLst>
        </c:ser>
        <c:ser>
          <c:idx val="3"/>
          <c:order val="3"/>
          <c:tx>
            <c:strRef>
              <c:f>Planilha1!$C$1</c:f>
              <c:strCache>
                <c:ptCount val="1"/>
                <c:pt idx="0">
                  <c:v>Custo 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Planilha1!$A$2:$A$6</c:f>
              <c:strCache>
                <c:ptCount val="5"/>
                <c:pt idx="0">
                  <c:v>Modal 1</c:v>
                </c:pt>
                <c:pt idx="1">
                  <c:v>Modal 2</c:v>
                </c:pt>
                <c:pt idx="2">
                  <c:v>Modal 3</c:v>
                </c:pt>
                <c:pt idx="3">
                  <c:v>Modal 4</c:v>
                </c:pt>
                <c:pt idx="4">
                  <c:v>Modal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17</c:v>
                </c:pt>
                <c:pt idx="1">
                  <c:v>8.7212178171191894</c:v>
                </c:pt>
                <c:pt idx="2">
                  <c:v>7.2226369256758751</c:v>
                </c:pt>
                <c:pt idx="3">
                  <c:v>8.9301076244469861</c:v>
                </c:pt>
                <c:pt idx="4">
                  <c:v>16.043609399444222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DB81-4008-819D-FDD25EFB6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9292880"/>
        <c:axId val="1656345360"/>
      </c:lineChart>
      <c:catAx>
        <c:axId val="147929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56345360"/>
        <c:crosses val="autoZero"/>
        <c:auto val="1"/>
        <c:lblAlgn val="ctr"/>
        <c:lblOffset val="100"/>
        <c:noMultiLvlLbl val="0"/>
      </c:catAx>
      <c:valAx>
        <c:axId val="1656345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Custo</a:t>
                </a:r>
                <a:r>
                  <a:rPr lang="pt-BR" baseline="0" dirty="0"/>
                  <a:t> Logístico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7929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Faturamento!$A$2</c:f>
              <c:strCache>
                <c:ptCount val="1"/>
                <c:pt idx="0">
                  <c:v>Cubagem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Faturamento!$B$1:$M$1</c:f>
              <c:numCache>
                <c:formatCode>mmm\-yy</c:formatCode>
                <c:ptCount val="12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</c:numCache>
            </c:numRef>
          </c:cat>
          <c:val>
            <c:numRef>
              <c:f>Faturamento!$B$2:$M$2</c:f>
              <c:numCache>
                <c:formatCode>#,##0.00</c:formatCode>
                <c:ptCount val="12"/>
                <c:pt idx="0">
                  <c:v>3571.85</c:v>
                </c:pt>
                <c:pt idx="1">
                  <c:v>3555.62</c:v>
                </c:pt>
                <c:pt idx="2">
                  <c:v>3255.34</c:v>
                </c:pt>
                <c:pt idx="3">
                  <c:v>3318.6099999999997</c:v>
                </c:pt>
                <c:pt idx="4">
                  <c:v>3412.61</c:v>
                </c:pt>
                <c:pt idx="5">
                  <c:v>3353</c:v>
                </c:pt>
                <c:pt idx="6">
                  <c:v>3640.67</c:v>
                </c:pt>
                <c:pt idx="7">
                  <c:v>3701.82</c:v>
                </c:pt>
                <c:pt idx="8">
                  <c:v>3500.76</c:v>
                </c:pt>
                <c:pt idx="9">
                  <c:v>3596.15</c:v>
                </c:pt>
                <c:pt idx="10">
                  <c:v>3623.7</c:v>
                </c:pt>
                <c:pt idx="11">
                  <c:v>3573.5366666666669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2-401E-8BC8-00A98EFF20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242376"/>
        <c:axId val="205735976"/>
      </c:barChart>
      <c:dateAx>
        <c:axId val="14124237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5735976"/>
        <c:crosses val="autoZero"/>
        <c:auto val="1"/>
        <c:lblOffset val="100"/>
        <c:baseTimeUnit val="months"/>
      </c:dateAx>
      <c:valAx>
        <c:axId val="205735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1242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Faturamento!$A$3</c:f>
              <c:strCache>
                <c:ptCount val="1"/>
                <c:pt idx="0">
                  <c:v>Quilometragem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Faturamento!$B$1:$M$1</c:f>
              <c:numCache>
                <c:formatCode>mmm\-yy</c:formatCode>
                <c:ptCount val="12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</c:numCache>
            </c:numRef>
          </c:cat>
          <c:val>
            <c:numRef>
              <c:f>Faturamento!$B$3:$M$3</c:f>
              <c:numCache>
                <c:formatCode>#,##0.00</c:formatCode>
                <c:ptCount val="12"/>
                <c:pt idx="0">
                  <c:v>44953</c:v>
                </c:pt>
                <c:pt idx="1">
                  <c:v>42987</c:v>
                </c:pt>
                <c:pt idx="2">
                  <c:v>39864</c:v>
                </c:pt>
                <c:pt idx="3">
                  <c:v>46234</c:v>
                </c:pt>
                <c:pt idx="4">
                  <c:v>51314</c:v>
                </c:pt>
                <c:pt idx="5">
                  <c:v>46990</c:v>
                </c:pt>
                <c:pt idx="6">
                  <c:v>51720</c:v>
                </c:pt>
                <c:pt idx="7">
                  <c:v>48974</c:v>
                </c:pt>
                <c:pt idx="8">
                  <c:v>38623</c:v>
                </c:pt>
                <c:pt idx="9">
                  <c:v>43679</c:v>
                </c:pt>
                <c:pt idx="10">
                  <c:v>44484</c:v>
                </c:pt>
                <c:pt idx="11">
                  <c:v>42262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8B-4604-B5D9-4395F612C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345920"/>
        <c:axId val="204343176"/>
      </c:barChart>
      <c:dateAx>
        <c:axId val="20434592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4343176"/>
        <c:crosses val="autoZero"/>
        <c:auto val="1"/>
        <c:lblOffset val="100"/>
        <c:baseTimeUnit val="months"/>
      </c:dateAx>
      <c:valAx>
        <c:axId val="20434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434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A1AE0A-E3A2-4D9F-8A57-7DBC570F3644}" type="doc">
      <dgm:prSet loTypeId="urn:microsoft.com/office/officeart/2005/8/layout/hProcess9" loCatId="process" qsTypeId="urn:microsoft.com/office/officeart/2005/8/quickstyle/simple2" qsCatId="simple" csTypeId="urn:microsoft.com/office/officeart/2005/8/colors/colorful1" csCatId="colorful" phldr="1"/>
      <dgm:spPr/>
    </dgm:pt>
    <dgm:pt modelId="{711D90EA-2D95-428A-BFD0-B66571001252}">
      <dgm:prSet phldrT="[Texto]" custT="1"/>
      <dgm:spPr/>
      <dgm:t>
        <a:bodyPr/>
        <a:lstStyle/>
        <a:p>
          <a:pPr algn="ctr"/>
          <a:r>
            <a:rPr lang="pt-BR" sz="2400" dirty="0"/>
            <a:t>Recebimento</a:t>
          </a:r>
        </a:p>
      </dgm:t>
    </dgm:pt>
    <dgm:pt modelId="{41D03A1B-3D66-4833-93D6-AA57DF1CAFD2}" type="parTrans" cxnId="{4F14BACB-6509-4258-B428-234001F51CE6}">
      <dgm:prSet/>
      <dgm:spPr/>
      <dgm:t>
        <a:bodyPr/>
        <a:lstStyle/>
        <a:p>
          <a:pPr algn="ctr"/>
          <a:endParaRPr lang="pt-BR" sz="2400"/>
        </a:p>
      </dgm:t>
    </dgm:pt>
    <dgm:pt modelId="{BC4BA05F-A085-4715-BEFE-F0047531B57C}" type="sibTrans" cxnId="{4F14BACB-6509-4258-B428-234001F51CE6}">
      <dgm:prSet/>
      <dgm:spPr/>
      <dgm:t>
        <a:bodyPr/>
        <a:lstStyle/>
        <a:p>
          <a:pPr algn="ctr"/>
          <a:endParaRPr lang="pt-BR" sz="2400"/>
        </a:p>
      </dgm:t>
    </dgm:pt>
    <dgm:pt modelId="{411348C2-AF40-4AAA-B5EC-8BD1EBFA00EE}">
      <dgm:prSet phldrT="[Texto]" custT="1"/>
      <dgm:spPr/>
      <dgm:t>
        <a:bodyPr/>
        <a:lstStyle/>
        <a:p>
          <a:pPr algn="ctr"/>
          <a:r>
            <a:rPr lang="pt-BR" sz="2400"/>
            <a:t>Armazenagem</a:t>
          </a:r>
        </a:p>
      </dgm:t>
    </dgm:pt>
    <dgm:pt modelId="{73C165D4-F75E-49D9-9983-E7D13E7268B6}" type="parTrans" cxnId="{E54EC582-1639-4B07-9579-83587D3A356F}">
      <dgm:prSet/>
      <dgm:spPr/>
      <dgm:t>
        <a:bodyPr/>
        <a:lstStyle/>
        <a:p>
          <a:pPr algn="ctr"/>
          <a:endParaRPr lang="pt-BR" sz="2400"/>
        </a:p>
      </dgm:t>
    </dgm:pt>
    <dgm:pt modelId="{AAF1DDF1-81DE-4738-8125-15DF873B50D9}" type="sibTrans" cxnId="{E54EC582-1639-4B07-9579-83587D3A356F}">
      <dgm:prSet/>
      <dgm:spPr/>
      <dgm:t>
        <a:bodyPr/>
        <a:lstStyle/>
        <a:p>
          <a:pPr algn="ctr"/>
          <a:endParaRPr lang="pt-BR" sz="2400"/>
        </a:p>
      </dgm:t>
    </dgm:pt>
    <dgm:pt modelId="{3B029F7F-6DEC-442A-B645-9074548BD844}">
      <dgm:prSet phldrT="[Texto]" custT="1"/>
      <dgm:spPr/>
      <dgm:t>
        <a:bodyPr/>
        <a:lstStyle/>
        <a:p>
          <a:pPr algn="ctr"/>
          <a:r>
            <a:rPr lang="pt-BR" sz="2400"/>
            <a:t>Distribuição</a:t>
          </a:r>
        </a:p>
      </dgm:t>
    </dgm:pt>
    <dgm:pt modelId="{730B2F85-EE28-4A74-A567-EBE12EE4140D}" type="parTrans" cxnId="{7767D8C8-42B4-4B60-A299-B71EA60FC0FB}">
      <dgm:prSet/>
      <dgm:spPr/>
      <dgm:t>
        <a:bodyPr/>
        <a:lstStyle/>
        <a:p>
          <a:pPr algn="ctr"/>
          <a:endParaRPr lang="pt-BR" sz="2400"/>
        </a:p>
      </dgm:t>
    </dgm:pt>
    <dgm:pt modelId="{24DEB0DE-4AA8-4104-BECF-F8F48674496B}" type="sibTrans" cxnId="{7767D8C8-42B4-4B60-A299-B71EA60FC0FB}">
      <dgm:prSet/>
      <dgm:spPr/>
      <dgm:t>
        <a:bodyPr/>
        <a:lstStyle/>
        <a:p>
          <a:pPr algn="ctr"/>
          <a:endParaRPr lang="pt-BR" sz="2400"/>
        </a:p>
      </dgm:t>
    </dgm:pt>
    <dgm:pt modelId="{F83A1A44-7E0B-4C2B-B40E-7374AB8A104E}" type="pres">
      <dgm:prSet presAssocID="{D9A1AE0A-E3A2-4D9F-8A57-7DBC570F3644}" presName="CompostProcess" presStyleCnt="0">
        <dgm:presLayoutVars>
          <dgm:dir/>
          <dgm:resizeHandles val="exact"/>
        </dgm:presLayoutVars>
      </dgm:prSet>
      <dgm:spPr/>
    </dgm:pt>
    <dgm:pt modelId="{E61FCE3F-8F2E-475A-81C3-3CC8B6834D73}" type="pres">
      <dgm:prSet presAssocID="{D9A1AE0A-E3A2-4D9F-8A57-7DBC570F3644}" presName="arrow" presStyleLbl="bgShp" presStyleIdx="0" presStyleCnt="1" custLinFactNeighborY="272"/>
      <dgm:spPr/>
    </dgm:pt>
    <dgm:pt modelId="{3B10C235-D608-4C33-9BF9-B2E9F3C6C808}" type="pres">
      <dgm:prSet presAssocID="{D9A1AE0A-E3A2-4D9F-8A57-7DBC570F3644}" presName="linearProcess" presStyleCnt="0"/>
      <dgm:spPr/>
    </dgm:pt>
    <dgm:pt modelId="{CB4B6CD4-DEBD-4479-822E-BD13D48B4EBD}" type="pres">
      <dgm:prSet presAssocID="{711D90EA-2D95-428A-BFD0-B66571001252}" presName="textNode" presStyleLbl="node1" presStyleIdx="0" presStyleCnt="3">
        <dgm:presLayoutVars>
          <dgm:bulletEnabled val="1"/>
        </dgm:presLayoutVars>
      </dgm:prSet>
      <dgm:spPr/>
    </dgm:pt>
    <dgm:pt modelId="{196EB557-783A-4E04-819E-D870B976FA10}" type="pres">
      <dgm:prSet presAssocID="{BC4BA05F-A085-4715-BEFE-F0047531B57C}" presName="sibTrans" presStyleCnt="0"/>
      <dgm:spPr/>
    </dgm:pt>
    <dgm:pt modelId="{2DB97CB4-84D6-48A1-9383-5FB2D7EE4A40}" type="pres">
      <dgm:prSet presAssocID="{411348C2-AF40-4AAA-B5EC-8BD1EBFA00EE}" presName="textNode" presStyleLbl="node1" presStyleIdx="1" presStyleCnt="3">
        <dgm:presLayoutVars>
          <dgm:bulletEnabled val="1"/>
        </dgm:presLayoutVars>
      </dgm:prSet>
      <dgm:spPr/>
    </dgm:pt>
    <dgm:pt modelId="{77FA5218-1599-4E61-B01A-C4AF81B1943F}" type="pres">
      <dgm:prSet presAssocID="{AAF1DDF1-81DE-4738-8125-15DF873B50D9}" presName="sibTrans" presStyleCnt="0"/>
      <dgm:spPr/>
    </dgm:pt>
    <dgm:pt modelId="{E5CDB693-A6D5-40E3-8722-27615A6C93A5}" type="pres">
      <dgm:prSet presAssocID="{3B029F7F-6DEC-442A-B645-9074548BD84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F782941-218E-47AA-B9C8-7BFBB31B758C}" type="presOf" srcId="{711D90EA-2D95-428A-BFD0-B66571001252}" destId="{CB4B6CD4-DEBD-4479-822E-BD13D48B4EBD}" srcOrd="0" destOrd="0" presId="urn:microsoft.com/office/officeart/2005/8/layout/hProcess9"/>
    <dgm:cxn modelId="{7CBAC947-CC99-4FBB-8C11-1A3A1C0C3FDD}" type="presOf" srcId="{D9A1AE0A-E3A2-4D9F-8A57-7DBC570F3644}" destId="{F83A1A44-7E0B-4C2B-B40E-7374AB8A104E}" srcOrd="0" destOrd="0" presId="urn:microsoft.com/office/officeart/2005/8/layout/hProcess9"/>
    <dgm:cxn modelId="{E54EC582-1639-4B07-9579-83587D3A356F}" srcId="{D9A1AE0A-E3A2-4D9F-8A57-7DBC570F3644}" destId="{411348C2-AF40-4AAA-B5EC-8BD1EBFA00EE}" srcOrd="1" destOrd="0" parTransId="{73C165D4-F75E-49D9-9983-E7D13E7268B6}" sibTransId="{AAF1DDF1-81DE-4738-8125-15DF873B50D9}"/>
    <dgm:cxn modelId="{7767D8C8-42B4-4B60-A299-B71EA60FC0FB}" srcId="{D9A1AE0A-E3A2-4D9F-8A57-7DBC570F3644}" destId="{3B029F7F-6DEC-442A-B645-9074548BD844}" srcOrd="2" destOrd="0" parTransId="{730B2F85-EE28-4A74-A567-EBE12EE4140D}" sibTransId="{24DEB0DE-4AA8-4104-BECF-F8F48674496B}"/>
    <dgm:cxn modelId="{4F14BACB-6509-4258-B428-234001F51CE6}" srcId="{D9A1AE0A-E3A2-4D9F-8A57-7DBC570F3644}" destId="{711D90EA-2D95-428A-BFD0-B66571001252}" srcOrd="0" destOrd="0" parTransId="{41D03A1B-3D66-4833-93D6-AA57DF1CAFD2}" sibTransId="{BC4BA05F-A085-4715-BEFE-F0047531B57C}"/>
    <dgm:cxn modelId="{61905BDA-A5B4-4479-9E9F-232C86A7D711}" type="presOf" srcId="{411348C2-AF40-4AAA-B5EC-8BD1EBFA00EE}" destId="{2DB97CB4-84D6-48A1-9383-5FB2D7EE4A40}" srcOrd="0" destOrd="0" presId="urn:microsoft.com/office/officeart/2005/8/layout/hProcess9"/>
    <dgm:cxn modelId="{6C6500F7-1909-40EF-9929-580FCD8B8F31}" type="presOf" srcId="{3B029F7F-6DEC-442A-B645-9074548BD844}" destId="{E5CDB693-A6D5-40E3-8722-27615A6C93A5}" srcOrd="0" destOrd="0" presId="urn:microsoft.com/office/officeart/2005/8/layout/hProcess9"/>
    <dgm:cxn modelId="{EED40D5B-FEA1-4D6B-AD9F-85A162C9E8AE}" type="presParOf" srcId="{F83A1A44-7E0B-4C2B-B40E-7374AB8A104E}" destId="{E61FCE3F-8F2E-475A-81C3-3CC8B6834D73}" srcOrd="0" destOrd="0" presId="urn:microsoft.com/office/officeart/2005/8/layout/hProcess9"/>
    <dgm:cxn modelId="{4F020B7E-B473-4DE7-B1E9-076B31979475}" type="presParOf" srcId="{F83A1A44-7E0B-4C2B-B40E-7374AB8A104E}" destId="{3B10C235-D608-4C33-9BF9-B2E9F3C6C808}" srcOrd="1" destOrd="0" presId="urn:microsoft.com/office/officeart/2005/8/layout/hProcess9"/>
    <dgm:cxn modelId="{E8F3865B-64A3-4ADE-8C8A-55651698CBB6}" type="presParOf" srcId="{3B10C235-D608-4C33-9BF9-B2E9F3C6C808}" destId="{CB4B6CD4-DEBD-4479-822E-BD13D48B4EBD}" srcOrd="0" destOrd="0" presId="urn:microsoft.com/office/officeart/2005/8/layout/hProcess9"/>
    <dgm:cxn modelId="{EED685AB-2D74-4E2D-BE34-101BA21DCBBC}" type="presParOf" srcId="{3B10C235-D608-4C33-9BF9-B2E9F3C6C808}" destId="{196EB557-783A-4E04-819E-D870B976FA10}" srcOrd="1" destOrd="0" presId="urn:microsoft.com/office/officeart/2005/8/layout/hProcess9"/>
    <dgm:cxn modelId="{3E062E2F-FD8A-4D46-BBFF-8DB43681DB62}" type="presParOf" srcId="{3B10C235-D608-4C33-9BF9-B2E9F3C6C808}" destId="{2DB97CB4-84D6-48A1-9383-5FB2D7EE4A40}" srcOrd="2" destOrd="0" presId="urn:microsoft.com/office/officeart/2005/8/layout/hProcess9"/>
    <dgm:cxn modelId="{CC7DDACB-F7EE-416E-800A-1EEC0F5EF2A3}" type="presParOf" srcId="{3B10C235-D608-4C33-9BF9-B2E9F3C6C808}" destId="{77FA5218-1599-4E61-B01A-C4AF81B1943F}" srcOrd="3" destOrd="0" presId="urn:microsoft.com/office/officeart/2005/8/layout/hProcess9"/>
    <dgm:cxn modelId="{17D6F8EC-1E7C-4EBE-8DB3-4967488A8B97}" type="presParOf" srcId="{3B10C235-D608-4C33-9BF9-B2E9F3C6C808}" destId="{E5CDB693-A6D5-40E3-8722-27615A6C93A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FCE3F-8F2E-475A-81C3-3CC8B6834D73}">
      <dsp:nvSpPr>
        <dsp:cNvPr id="0" name=""/>
        <dsp:cNvSpPr/>
      </dsp:nvSpPr>
      <dsp:spPr>
        <a:xfrm>
          <a:off x="537562" y="0"/>
          <a:ext cx="6092376" cy="378213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B6CD4-DEBD-4479-822E-BD13D48B4EBD}">
      <dsp:nvSpPr>
        <dsp:cNvPr id="0" name=""/>
        <dsp:cNvSpPr/>
      </dsp:nvSpPr>
      <dsp:spPr>
        <a:xfrm>
          <a:off x="0" y="1134639"/>
          <a:ext cx="2150250" cy="15128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Recebimento</a:t>
          </a:r>
        </a:p>
      </dsp:txBody>
      <dsp:txXfrm>
        <a:off x="73851" y="1208490"/>
        <a:ext cx="2002548" cy="1365151"/>
      </dsp:txXfrm>
    </dsp:sp>
    <dsp:sp modelId="{2DB97CB4-84D6-48A1-9383-5FB2D7EE4A40}">
      <dsp:nvSpPr>
        <dsp:cNvPr id="0" name=""/>
        <dsp:cNvSpPr/>
      </dsp:nvSpPr>
      <dsp:spPr>
        <a:xfrm>
          <a:off x="2508625" y="1134639"/>
          <a:ext cx="2150250" cy="15128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Armazenagem</a:t>
          </a:r>
        </a:p>
      </dsp:txBody>
      <dsp:txXfrm>
        <a:off x="2582476" y="1208490"/>
        <a:ext cx="2002548" cy="1365151"/>
      </dsp:txXfrm>
    </dsp:sp>
    <dsp:sp modelId="{E5CDB693-A6D5-40E3-8722-27615A6C93A5}">
      <dsp:nvSpPr>
        <dsp:cNvPr id="0" name=""/>
        <dsp:cNvSpPr/>
      </dsp:nvSpPr>
      <dsp:spPr>
        <a:xfrm>
          <a:off x="5017251" y="1134639"/>
          <a:ext cx="2150250" cy="15128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Distribuição</a:t>
          </a:r>
        </a:p>
      </dsp:txBody>
      <dsp:txXfrm>
        <a:off x="5091102" y="1208490"/>
        <a:ext cx="2002548" cy="1365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C2C9F-498D-4C09-8501-9ED5CA78CDC3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16ED2-42E2-459B-814A-3C7685B9B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86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16ED2-42E2-459B-814A-3C7685B9BCFF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4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9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4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5FE733-A5B2-4C29-96FF-5BC61AAA3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08" y="0"/>
            <a:ext cx="20383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6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0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1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34A9-9D8A-4914-9ED1-C180A65AB245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5CE6-AA96-4407-A330-7BCA9D3A86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6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pp.powerbi.com/groups/f839e0c0-f5f4-4885-8f4a-22ef1018d9dc/reports/175fface-0401-4b2a-baff-e199ce128b86/ReportSection?pbi_source=Power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pp.powerbi.com/groups/f839e0c0-f5f4-4885-8f4a-22ef1018d9dc/reports/175fface-0401-4b2a-baff-e199ce128b86/ReportSectionca32e32d7e8776691b00?pbi_source=PowerPoin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pp.powerbi.com/groups/f839e0c0-f5f4-4885-8f4a-22ef1018d9dc/reports/175fface-0401-4b2a-baff-e199ce128b86/ReportSectionb13fd1976902a64c0cda?pbi_source=PowerPoin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pp.powerbi.com/groups/f839e0c0-f5f4-4885-8f4a-22ef1018d9dc/reports/175fface-0401-4b2a-baff-e199ce128b86/ReportSectioncae353ce3e2beb924186?pbi_source=PowerPoin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pp.powerbi.com/groups/f839e0c0-f5f4-4885-8f4a-22ef1018d9dc/reports/175fface-0401-4b2a-baff-e199ce128b86/ReportSection035141ce26028bb0d6ce?pbi_source=PowerPoin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ndalf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ensador.com/autor/gandalf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483" y="4304854"/>
            <a:ext cx="4805996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500" b="1" dirty="0" err="1">
                <a:solidFill>
                  <a:srgbClr val="000000"/>
                </a:solidFill>
              </a:rPr>
              <a:t>Tema</a:t>
            </a:r>
            <a:r>
              <a:rPr lang="en-US" sz="2500" dirty="0">
                <a:solidFill>
                  <a:srgbClr val="000000"/>
                </a:solidFill>
              </a:rPr>
              <a:t>: </a:t>
            </a:r>
            <a:r>
              <a:rPr lang="en-US" sz="2500" dirty="0" err="1">
                <a:solidFill>
                  <a:srgbClr val="000000"/>
                </a:solidFill>
              </a:rPr>
              <a:t>Recebimento</a:t>
            </a:r>
            <a:r>
              <a:rPr lang="en-US" sz="2500" dirty="0">
                <a:solidFill>
                  <a:srgbClr val="000000"/>
                </a:solidFill>
              </a:rPr>
              <a:t>, </a:t>
            </a:r>
            <a:r>
              <a:rPr lang="en-US" sz="2500" dirty="0" err="1">
                <a:solidFill>
                  <a:srgbClr val="000000"/>
                </a:solidFill>
              </a:rPr>
              <a:t>Armazenagem</a:t>
            </a:r>
            <a:r>
              <a:rPr lang="en-US" sz="2500" dirty="0">
                <a:solidFill>
                  <a:srgbClr val="000000"/>
                </a:solidFill>
              </a:rPr>
              <a:t> e </a:t>
            </a:r>
            <a:r>
              <a:rPr lang="en-US" sz="2500" dirty="0" err="1">
                <a:solidFill>
                  <a:srgbClr val="000000"/>
                </a:solidFill>
              </a:rPr>
              <a:t>Distribuição</a:t>
            </a:r>
            <a:r>
              <a:rPr lang="en-US" sz="2500" dirty="0">
                <a:solidFill>
                  <a:srgbClr val="000000"/>
                </a:solidFill>
              </a:rPr>
              <a:t> do </a:t>
            </a:r>
            <a:r>
              <a:rPr lang="en-US" sz="2500" dirty="0" err="1">
                <a:solidFill>
                  <a:srgbClr val="000000"/>
                </a:solidFill>
              </a:rPr>
              <a:t>Objeto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contratado</a:t>
            </a:r>
            <a:br>
              <a:rPr lang="en-US" sz="2500" dirty="0">
                <a:solidFill>
                  <a:srgbClr val="000000"/>
                </a:solidFill>
              </a:rPr>
            </a:br>
            <a:br>
              <a:rPr lang="en-US" sz="2500" dirty="0">
                <a:solidFill>
                  <a:srgbClr val="000000"/>
                </a:solidFill>
              </a:rPr>
            </a:br>
            <a:r>
              <a:rPr lang="en-US" sz="2500" b="1" dirty="0" err="1">
                <a:solidFill>
                  <a:srgbClr val="000000"/>
                </a:solidFill>
              </a:rPr>
              <a:t>Palestrante</a:t>
            </a:r>
            <a:r>
              <a:rPr lang="en-US" sz="2500" dirty="0">
                <a:solidFill>
                  <a:srgbClr val="000000"/>
                </a:solidFill>
              </a:rPr>
              <a:t>: Tiago Rodrigues de Matos</a:t>
            </a:r>
            <a:br>
              <a:rPr lang="en-US" sz="2500" dirty="0">
                <a:solidFill>
                  <a:srgbClr val="000000"/>
                </a:solidFill>
              </a:rPr>
            </a:br>
            <a:r>
              <a:rPr lang="en-US" sz="700" dirty="0" err="1">
                <a:solidFill>
                  <a:srgbClr val="000000"/>
                </a:solidFill>
              </a:rPr>
              <a:t>Farmacêutico</a:t>
            </a:r>
            <a:br>
              <a:rPr lang="en-US" sz="700" dirty="0">
                <a:solidFill>
                  <a:srgbClr val="000000"/>
                </a:solidFill>
              </a:rPr>
            </a:br>
            <a:r>
              <a:rPr lang="en-US" sz="700" dirty="0" err="1">
                <a:solidFill>
                  <a:srgbClr val="000000"/>
                </a:solidFill>
              </a:rPr>
              <a:t>Especialista</a:t>
            </a:r>
            <a:r>
              <a:rPr lang="en-US" sz="700" dirty="0">
                <a:solidFill>
                  <a:srgbClr val="000000"/>
                </a:solidFill>
              </a:rPr>
              <a:t> em </a:t>
            </a:r>
            <a:r>
              <a:rPr lang="en-US" sz="700" dirty="0" err="1">
                <a:solidFill>
                  <a:srgbClr val="000000"/>
                </a:solidFill>
              </a:rPr>
              <a:t>Farmácia</a:t>
            </a:r>
            <a:r>
              <a:rPr lang="en-US" sz="700" dirty="0">
                <a:solidFill>
                  <a:srgbClr val="000000"/>
                </a:solidFill>
              </a:rPr>
              <a:t> </a:t>
            </a:r>
            <a:r>
              <a:rPr lang="en-US" sz="700" dirty="0" err="1">
                <a:solidFill>
                  <a:srgbClr val="000000"/>
                </a:solidFill>
              </a:rPr>
              <a:t>Hospitalar</a:t>
            </a:r>
            <a:br>
              <a:rPr lang="en-US" sz="700" dirty="0">
                <a:solidFill>
                  <a:srgbClr val="000000"/>
                </a:solidFill>
              </a:rPr>
            </a:br>
            <a:r>
              <a:rPr lang="en-US" sz="700" dirty="0" err="1">
                <a:solidFill>
                  <a:srgbClr val="000000"/>
                </a:solidFill>
              </a:rPr>
              <a:t>Especialista</a:t>
            </a:r>
            <a:r>
              <a:rPr lang="en-US" sz="700" dirty="0">
                <a:solidFill>
                  <a:srgbClr val="000000"/>
                </a:solidFill>
              </a:rPr>
              <a:t> em Gestão de </a:t>
            </a:r>
            <a:r>
              <a:rPr lang="en-US" sz="700" dirty="0" err="1">
                <a:solidFill>
                  <a:srgbClr val="000000"/>
                </a:solidFill>
              </a:rPr>
              <a:t>Saúde</a:t>
            </a:r>
            <a:br>
              <a:rPr lang="en-US" sz="700" dirty="0">
                <a:solidFill>
                  <a:srgbClr val="000000"/>
                </a:solidFill>
              </a:rPr>
            </a:br>
            <a:r>
              <a:rPr lang="en-US" sz="700" dirty="0" err="1">
                <a:solidFill>
                  <a:srgbClr val="000000"/>
                </a:solidFill>
              </a:rPr>
              <a:t>Especialista</a:t>
            </a:r>
            <a:r>
              <a:rPr lang="en-US" sz="700" dirty="0">
                <a:solidFill>
                  <a:srgbClr val="000000"/>
                </a:solidFill>
              </a:rPr>
              <a:t> em </a:t>
            </a:r>
            <a:r>
              <a:rPr lang="en-US" sz="700" dirty="0" err="1">
                <a:solidFill>
                  <a:srgbClr val="000000"/>
                </a:solidFill>
              </a:rPr>
              <a:t>Avaliação</a:t>
            </a:r>
            <a:r>
              <a:rPr lang="en-US" sz="700" dirty="0">
                <a:solidFill>
                  <a:srgbClr val="000000"/>
                </a:solidFill>
              </a:rPr>
              <a:t> de </a:t>
            </a:r>
            <a:r>
              <a:rPr lang="en-US" sz="700" dirty="0" err="1">
                <a:solidFill>
                  <a:srgbClr val="000000"/>
                </a:solidFill>
              </a:rPr>
              <a:t>Tecnologias</a:t>
            </a:r>
            <a:br>
              <a:rPr lang="en-US" sz="700" dirty="0">
                <a:solidFill>
                  <a:srgbClr val="000000"/>
                </a:solidFill>
              </a:rPr>
            </a:br>
            <a:r>
              <a:rPr lang="en-US" sz="700" dirty="0">
                <a:solidFill>
                  <a:srgbClr val="000000"/>
                </a:solidFill>
              </a:rPr>
              <a:t>Mestre em </a:t>
            </a:r>
            <a:r>
              <a:rPr lang="en-US" sz="700" dirty="0" err="1">
                <a:solidFill>
                  <a:srgbClr val="000000"/>
                </a:solidFill>
              </a:rPr>
              <a:t>Ciência</a:t>
            </a:r>
            <a:r>
              <a:rPr lang="en-US" sz="700" dirty="0">
                <a:solidFill>
                  <a:srgbClr val="000000"/>
                </a:solidFill>
              </a:rPr>
              <a:t>, </a:t>
            </a:r>
            <a:r>
              <a:rPr lang="en-US" sz="700" dirty="0" err="1">
                <a:solidFill>
                  <a:srgbClr val="000000"/>
                </a:solidFill>
              </a:rPr>
              <a:t>Tecnologia</a:t>
            </a:r>
            <a:r>
              <a:rPr lang="en-US" sz="700" dirty="0">
                <a:solidFill>
                  <a:srgbClr val="000000"/>
                </a:solidFill>
              </a:rPr>
              <a:t> e </a:t>
            </a:r>
            <a:r>
              <a:rPr lang="en-US" sz="700" dirty="0" err="1">
                <a:solidFill>
                  <a:srgbClr val="000000"/>
                </a:solidFill>
              </a:rPr>
              <a:t>Inovação</a:t>
            </a:r>
            <a:br>
              <a:rPr lang="en-US" sz="700" dirty="0">
                <a:solidFill>
                  <a:srgbClr val="000000"/>
                </a:solidFill>
              </a:rPr>
            </a:br>
            <a:r>
              <a:rPr lang="en-US" sz="700" dirty="0" err="1">
                <a:solidFill>
                  <a:srgbClr val="000000"/>
                </a:solidFill>
              </a:rPr>
              <a:t>Coordenador</a:t>
            </a:r>
            <a:r>
              <a:rPr lang="en-US" sz="700" dirty="0">
                <a:solidFill>
                  <a:srgbClr val="000000"/>
                </a:solidFill>
              </a:rPr>
              <a:t> de </a:t>
            </a:r>
            <a:r>
              <a:rPr lang="en-US" sz="700" dirty="0" err="1">
                <a:solidFill>
                  <a:srgbClr val="000000"/>
                </a:solidFill>
              </a:rPr>
              <a:t>Distribuição</a:t>
            </a: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Autofit/>
          </a:bodyPr>
          <a:lstStyle/>
          <a:p>
            <a:r>
              <a:rPr lang="pt-BR" sz="3000"/>
              <a:t>CURSO: NOÇÃO DE COMPRAS PÚBLICAS</a:t>
            </a:r>
            <a:endParaRPr lang="pt-BR" sz="3000" dirty="0"/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Tendência ascendente">
            <a:extLst>
              <a:ext uri="{FF2B5EF4-FFF2-40B4-BE49-F238E27FC236}">
                <a16:creationId xmlns:a16="http://schemas.microsoft.com/office/drawing/2014/main" id="{3A9D9A89-0025-47A1-B791-FC06327D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7ABF8E-7CD9-4B0E-8631-82D107CB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08" y="0"/>
            <a:ext cx="20383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 de Texto 2"/>
          <p:cNvSpPr txBox="1">
            <a:spLocks noChangeArrowheads="1"/>
          </p:cNvSpPr>
          <p:nvPr/>
        </p:nvSpPr>
        <p:spPr bwMode="auto">
          <a:xfrm>
            <a:off x="4130040" y="748030"/>
            <a:ext cx="3415665" cy="94360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Superintendência de Logística, Suprimentos e Patrimônio 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Caixa de Texto 2"/>
          <p:cNvSpPr txBox="1">
            <a:spLocks noChangeArrowheads="1"/>
          </p:cNvSpPr>
          <p:nvPr/>
        </p:nvSpPr>
        <p:spPr bwMode="auto">
          <a:xfrm>
            <a:off x="2438399" y="2515553"/>
            <a:ext cx="1454785" cy="112680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Coordenação de Controle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de Estoque 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7" name="Caixa de Texto 2"/>
          <p:cNvSpPr txBox="1">
            <a:spLocks noChangeArrowheads="1"/>
          </p:cNvSpPr>
          <p:nvPr/>
        </p:nvSpPr>
        <p:spPr bwMode="auto">
          <a:xfrm>
            <a:off x="10058400" y="2498596"/>
            <a:ext cx="1471296" cy="114109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Coordenação de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Patrimônio 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8" name="Caixa de Texto 2"/>
          <p:cNvSpPr txBox="1">
            <a:spLocks noChangeArrowheads="1"/>
          </p:cNvSpPr>
          <p:nvPr/>
        </p:nvSpPr>
        <p:spPr bwMode="auto">
          <a:xfrm>
            <a:off x="929640" y="2515552"/>
            <a:ext cx="1447165" cy="112680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 Coordenação de Armazenagem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5501640" y="2530159"/>
            <a:ext cx="1539240" cy="11122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Coordenação de Medicamentos 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10" name="Caixa de Texto 2"/>
          <p:cNvSpPr txBox="1">
            <a:spLocks noChangeArrowheads="1"/>
          </p:cNvSpPr>
          <p:nvPr/>
        </p:nvSpPr>
        <p:spPr bwMode="auto">
          <a:xfrm>
            <a:off x="7101840" y="2531112"/>
            <a:ext cx="1447800" cy="112648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Coordenação de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 Materiais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11" name="Caixa de Texto 2"/>
          <p:cNvSpPr txBox="1">
            <a:spLocks noChangeArrowheads="1"/>
          </p:cNvSpPr>
          <p:nvPr/>
        </p:nvSpPr>
        <p:spPr bwMode="auto">
          <a:xfrm>
            <a:off x="8610600" y="2515553"/>
            <a:ext cx="1386840" cy="112680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Coord. de Qualificação de Materiais – 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12" name="Caixa de Texto 2"/>
          <p:cNvSpPr txBox="1">
            <a:spLocks noChangeArrowheads="1"/>
          </p:cNvSpPr>
          <p:nvPr/>
        </p:nvSpPr>
        <p:spPr bwMode="auto">
          <a:xfrm>
            <a:off x="3962875" y="2540942"/>
            <a:ext cx="1392556" cy="111029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b="1" dirty="0">
                <a:effectLst/>
                <a:latin typeface="Arial"/>
                <a:ea typeface="Calibri"/>
                <a:cs typeface="Times New Roman"/>
              </a:rPr>
              <a:t>Coordenação de Distribuição</a:t>
            </a:r>
            <a:endParaRPr lang="pt-BR" sz="1400" dirty="0">
              <a:effectLst/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effectLst/>
                <a:latin typeface="Calibri"/>
                <a:ea typeface="Calibri"/>
                <a:cs typeface="Times New Roman"/>
              </a:rPr>
              <a:t> </a:t>
            </a:r>
          </a:p>
        </p:txBody>
      </p:sp>
      <p:sp>
        <p:nvSpPr>
          <p:cNvPr id="13" name="Caixa de Texto 2"/>
          <p:cNvSpPr txBox="1">
            <a:spLocks noChangeArrowheads="1"/>
          </p:cNvSpPr>
          <p:nvPr/>
        </p:nvSpPr>
        <p:spPr bwMode="auto">
          <a:xfrm>
            <a:off x="2255518" y="4393644"/>
            <a:ext cx="3200400" cy="37290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lvl="1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Divisão de Medicamentos  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 de Texto 2"/>
          <p:cNvSpPr txBox="1">
            <a:spLocks noChangeArrowheads="1"/>
          </p:cNvSpPr>
          <p:nvPr/>
        </p:nvSpPr>
        <p:spPr bwMode="auto">
          <a:xfrm>
            <a:off x="2270758" y="4938712"/>
            <a:ext cx="3200400" cy="37290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lvl="1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Divisão de Materiais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 de Texto 2"/>
          <p:cNvSpPr txBox="1">
            <a:spLocks noChangeArrowheads="1"/>
          </p:cNvSpPr>
          <p:nvPr/>
        </p:nvSpPr>
        <p:spPr bwMode="auto">
          <a:xfrm>
            <a:off x="2270758" y="5517832"/>
            <a:ext cx="3200400" cy="37290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lvl="1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Divisão de Administração</a:t>
            </a:r>
            <a:endParaRPr lang="pt-BR" sz="14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cxnSp>
        <p:nvCxnSpPr>
          <p:cNvPr id="17" name="Conector reto 16"/>
          <p:cNvCxnSpPr>
            <a:stCxn id="8" idx="2"/>
          </p:cNvCxnSpPr>
          <p:nvPr/>
        </p:nvCxnSpPr>
        <p:spPr>
          <a:xfrm flipH="1">
            <a:off x="1653222" y="3642359"/>
            <a:ext cx="1" cy="206192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cxnSpLocks/>
            <a:endCxn id="13" idx="1"/>
          </p:cNvCxnSpPr>
          <p:nvPr/>
        </p:nvCxnSpPr>
        <p:spPr>
          <a:xfrm>
            <a:off x="1653222" y="4580096"/>
            <a:ext cx="602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668462" y="5113496"/>
            <a:ext cx="602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668462" y="5692616"/>
            <a:ext cx="602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/>
          <p:cNvCxnSpPr>
            <a:stCxn id="5" idx="2"/>
          </p:cNvCxnSpPr>
          <p:nvPr/>
        </p:nvCxnSpPr>
        <p:spPr>
          <a:xfrm flipH="1">
            <a:off x="5837872" y="1691639"/>
            <a:ext cx="1" cy="411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1653222" y="2103120"/>
            <a:ext cx="90957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endCxn id="8" idx="0"/>
          </p:cNvCxnSpPr>
          <p:nvPr/>
        </p:nvCxnSpPr>
        <p:spPr>
          <a:xfrm>
            <a:off x="1653222" y="2103120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9304020" y="2096295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7844630" y="2118360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6255702" y="2118679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4701222" y="2103120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3161982" y="2103120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10736580" y="2096295"/>
            <a:ext cx="1" cy="4124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2166121" y="65425"/>
            <a:ext cx="8179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/>
              <a:t>Hierarquia da Coordenação Geral de Armazenagem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A4D734C-F055-4806-BABB-946546AD507F}"/>
              </a:ext>
            </a:extLst>
          </p:cNvPr>
          <p:cNvSpPr/>
          <p:nvPr/>
        </p:nvSpPr>
        <p:spPr>
          <a:xfrm>
            <a:off x="754144" y="1800520"/>
            <a:ext cx="4915134" cy="4309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7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F2E02A2C-1F19-4090-891F-5B1235B4E51E}"/>
              </a:ext>
            </a:extLst>
          </p:cNvPr>
          <p:cNvGraphicFramePr/>
          <p:nvPr/>
        </p:nvGraphicFramePr>
        <p:xfrm>
          <a:off x="2512249" y="2839401"/>
          <a:ext cx="7167502" cy="378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158A57-8FD2-4C74-A210-C3DBE3F3CB74}"/>
              </a:ext>
            </a:extLst>
          </p:cNvPr>
          <p:cNvSpPr/>
          <p:nvPr/>
        </p:nvSpPr>
        <p:spPr>
          <a:xfrm>
            <a:off x="2512250" y="2533966"/>
            <a:ext cx="7167502" cy="43053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10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luxograma: Processo Alternativo 5">
            <a:extLst>
              <a:ext uri="{FF2B5EF4-FFF2-40B4-BE49-F238E27FC236}">
                <a16:creationId xmlns:a16="http://schemas.microsoft.com/office/drawing/2014/main" id="{F1433D32-6B29-4AE4-AB56-FBFD73B86ADA}"/>
              </a:ext>
            </a:extLst>
          </p:cNvPr>
          <p:cNvSpPr/>
          <p:nvPr/>
        </p:nvSpPr>
        <p:spPr>
          <a:xfrm>
            <a:off x="4563190" y="336317"/>
            <a:ext cx="2880000" cy="1440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Setor Requisitante</a:t>
            </a:r>
          </a:p>
        </p:txBody>
      </p:sp>
      <p:sp>
        <p:nvSpPr>
          <p:cNvPr id="8" name="Fluxograma: Processo Alternativo 7">
            <a:extLst>
              <a:ext uri="{FF2B5EF4-FFF2-40B4-BE49-F238E27FC236}">
                <a16:creationId xmlns:a16="http://schemas.microsoft.com/office/drawing/2014/main" id="{7EDF899B-7763-45ED-8115-721831FFD3B6}"/>
              </a:ext>
            </a:extLst>
          </p:cNvPr>
          <p:cNvSpPr/>
          <p:nvPr/>
        </p:nvSpPr>
        <p:spPr>
          <a:xfrm>
            <a:off x="10286826" y="3934438"/>
            <a:ext cx="1800000" cy="1440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Unidades de Saúde</a:t>
            </a:r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B85A548C-7FE2-48D7-8C56-DC265770C27D}"/>
              </a:ext>
            </a:extLst>
          </p:cNvPr>
          <p:cNvSpPr/>
          <p:nvPr/>
        </p:nvSpPr>
        <p:spPr>
          <a:xfrm>
            <a:off x="38100" y="3966616"/>
            <a:ext cx="1800000" cy="1440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Fornecedores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2B7BA84-60E2-4547-81E3-C239F66E7ECF}"/>
              </a:ext>
            </a:extLst>
          </p:cNvPr>
          <p:cNvSpPr/>
          <p:nvPr/>
        </p:nvSpPr>
        <p:spPr>
          <a:xfrm>
            <a:off x="2843530" y="5980600"/>
            <a:ext cx="2579370" cy="49845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Operação Logística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6D53620-A921-4693-91A1-78BF51640B59}"/>
              </a:ext>
            </a:extLst>
          </p:cNvPr>
          <p:cNvSpPr/>
          <p:nvPr/>
        </p:nvSpPr>
        <p:spPr>
          <a:xfrm>
            <a:off x="2319179" y="2656915"/>
            <a:ext cx="1694180" cy="4984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CGA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Gráfico 21" descr="Caminhão">
            <a:extLst>
              <a:ext uri="{FF2B5EF4-FFF2-40B4-BE49-F238E27FC236}">
                <a16:creationId xmlns:a16="http://schemas.microsoft.com/office/drawing/2014/main" id="{EAFCA3AB-BCC0-4A2C-889A-DFBCBBB72C6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0381" y="4057818"/>
            <a:ext cx="305435" cy="305435"/>
          </a:xfrm>
          <a:prstGeom prst="rect">
            <a:avLst/>
          </a:prstGeom>
        </p:spPr>
      </p:pic>
      <p:pic>
        <p:nvPicPr>
          <p:cNvPr id="14" name="Gráfico 23" descr="Carrinho">
            <a:extLst>
              <a:ext uri="{FF2B5EF4-FFF2-40B4-BE49-F238E27FC236}">
                <a16:creationId xmlns:a16="http://schemas.microsoft.com/office/drawing/2014/main" id="{AE317FE2-C930-4C68-BCDE-218F9479785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50565" y="4059662"/>
            <a:ext cx="305435" cy="305435"/>
          </a:xfrm>
          <a:prstGeom prst="rect">
            <a:avLst/>
          </a:prstGeom>
        </p:spPr>
      </p:pic>
      <p:pic>
        <p:nvPicPr>
          <p:cNvPr id="15" name="Gráfico 24" descr="Caixa">
            <a:extLst>
              <a:ext uri="{FF2B5EF4-FFF2-40B4-BE49-F238E27FC236}">
                <a16:creationId xmlns:a16="http://schemas.microsoft.com/office/drawing/2014/main" id="{84A788B4-2479-4988-AA86-3CFC328FA3A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0473" y="4057818"/>
            <a:ext cx="305435" cy="305435"/>
          </a:xfrm>
          <a:prstGeom prst="rect">
            <a:avLst/>
          </a:prstGeom>
        </p:spPr>
      </p:pic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403DE732-7BF9-4AB3-AC6C-B4B3D2F6AA3E}"/>
              </a:ext>
            </a:extLst>
          </p:cNvPr>
          <p:cNvCxnSpPr>
            <a:stCxn id="6" idx="1"/>
            <a:endCxn id="9" idx="0"/>
          </p:cNvCxnSpPr>
          <p:nvPr/>
        </p:nvCxnSpPr>
        <p:spPr>
          <a:xfrm rot="10800000" flipV="1">
            <a:off x="938100" y="1056316"/>
            <a:ext cx="3625090" cy="2910299"/>
          </a:xfrm>
          <a:prstGeom prst="curvedConnector2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D103A307-FC3C-41CA-8202-F7A7234DBBCE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7875948" y="623560"/>
            <a:ext cx="2878121" cy="3743636"/>
          </a:xfrm>
          <a:prstGeom prst="curvedConnector2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98286A8-B9F5-474B-9012-336670A92956}"/>
              </a:ext>
            </a:extLst>
          </p:cNvPr>
          <p:cNvSpPr/>
          <p:nvPr/>
        </p:nvSpPr>
        <p:spPr>
          <a:xfrm>
            <a:off x="344261" y="442985"/>
            <a:ext cx="1493839" cy="771905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Processo Licitatório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D7E9B998-1302-42DE-B28E-55B802196AFA}"/>
              </a:ext>
            </a:extLst>
          </p:cNvPr>
          <p:cNvSpPr/>
          <p:nvPr/>
        </p:nvSpPr>
        <p:spPr>
          <a:xfrm>
            <a:off x="1917874" y="4470761"/>
            <a:ext cx="540000" cy="431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42676012-73D4-4FF9-B083-755A9AA4DDF3}"/>
              </a:ext>
            </a:extLst>
          </p:cNvPr>
          <p:cNvSpPr/>
          <p:nvPr/>
        </p:nvSpPr>
        <p:spPr>
          <a:xfrm>
            <a:off x="9717849" y="4476741"/>
            <a:ext cx="540000" cy="431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70914DD1-EB45-4B88-8661-BB47733E6F0D}"/>
              </a:ext>
            </a:extLst>
          </p:cNvPr>
          <p:cNvSpPr/>
          <p:nvPr/>
        </p:nvSpPr>
        <p:spPr>
          <a:xfrm>
            <a:off x="10506981" y="442985"/>
            <a:ext cx="1493839" cy="771905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Demanda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321AA352-A6FA-4668-842C-A5B5F99DF24D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3561565" y="1618036"/>
            <a:ext cx="2283345" cy="2599907"/>
          </a:xfrm>
          <a:prstGeom prst="bentConnector3">
            <a:avLst>
              <a:gd name="adj1" fmla="val 71692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7F125C8D-FF03-40FE-A806-FABC3850658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4862440" y="2917066"/>
            <a:ext cx="2281501" cy="1"/>
          </a:xfrm>
          <a:prstGeom prst="bent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E92D3E57-ABD2-4DD6-A788-CEC59F55FDA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16200000" flipH="1">
            <a:off x="6162394" y="1617112"/>
            <a:ext cx="2281501" cy="2599909"/>
          </a:xfrm>
          <a:prstGeom prst="bentConnector3">
            <a:avLst>
              <a:gd name="adj1" fmla="val 7170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AAA707-6292-48C0-B010-2B65A34D7D15}"/>
              </a:ext>
            </a:extLst>
          </p:cNvPr>
          <p:cNvSpPr/>
          <p:nvPr/>
        </p:nvSpPr>
        <p:spPr>
          <a:xfrm>
            <a:off x="4614113" y="2284739"/>
            <a:ext cx="2778569" cy="49845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Informação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22" descr="Apresentação com gráfico de barras DPE">
            <a:extLst>
              <a:ext uri="{FF2B5EF4-FFF2-40B4-BE49-F238E27FC236}">
                <a16:creationId xmlns:a16="http://schemas.microsoft.com/office/drawing/2014/main" id="{FDE0131D-16B4-420F-9294-186F8C896047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06863" y="2381248"/>
            <a:ext cx="305435" cy="305435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DF2235-EE16-43B3-9B55-0CBF7EEF3822}"/>
              </a:ext>
            </a:extLst>
          </p:cNvPr>
          <p:cNvSpPr/>
          <p:nvPr/>
        </p:nvSpPr>
        <p:spPr>
          <a:xfrm>
            <a:off x="5156100" y="-94770"/>
            <a:ext cx="1694180" cy="4984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7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Missão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áfico 6" descr="Engrenagens">
            <a:extLst>
              <a:ext uri="{FF2B5EF4-FFF2-40B4-BE49-F238E27FC236}">
                <a16:creationId xmlns:a16="http://schemas.microsoft.com/office/drawing/2014/main" id="{3992A4DD-81AE-42E3-B63A-BBBB81F2C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rgbClr val="000000"/>
                </a:solidFill>
              </a:rPr>
              <a:t> Garantir o recebimento armazenagem, a distribuição e o transporte seguro de medicamentos e materiais da Secretaria de Estado de Saúde – RJ em tempo oportuno, utilizando as melhores práticas operacionais e de gestão, alinhadas com as necessidades dos Setores Requisitantes.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2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48550" y="5473880"/>
            <a:ext cx="91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Entrada</a:t>
            </a:r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5143498" y="5466967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8736735" y="547069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</a:p>
        </p:txBody>
      </p:sp>
      <p:sp>
        <p:nvSpPr>
          <p:cNvPr id="7" name="Elipse 6"/>
          <p:cNvSpPr/>
          <p:nvPr/>
        </p:nvSpPr>
        <p:spPr>
          <a:xfrm>
            <a:off x="1665572" y="490749"/>
            <a:ext cx="375195" cy="3600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xograma: Processo 7"/>
          <p:cNvSpPr/>
          <p:nvPr/>
        </p:nvSpPr>
        <p:spPr>
          <a:xfrm>
            <a:off x="2400313" y="1512940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RECEBIMENTO</a:t>
            </a:r>
          </a:p>
        </p:txBody>
      </p:sp>
      <p:sp>
        <p:nvSpPr>
          <p:cNvPr id="9" name="Fluxograma: Processo 8"/>
          <p:cNvSpPr/>
          <p:nvPr/>
        </p:nvSpPr>
        <p:spPr>
          <a:xfrm>
            <a:off x="8487960" y="3782687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TROCA</a:t>
            </a:r>
          </a:p>
        </p:txBody>
      </p:sp>
      <p:sp>
        <p:nvSpPr>
          <p:cNvPr id="10" name="Fluxograma: Processo 9"/>
          <p:cNvSpPr/>
          <p:nvPr/>
        </p:nvSpPr>
        <p:spPr>
          <a:xfrm>
            <a:off x="2400312" y="497086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ENVIO DE NOTAS</a:t>
            </a:r>
          </a:p>
        </p:txBody>
      </p:sp>
      <p:sp>
        <p:nvSpPr>
          <p:cNvPr id="11" name="Fluxograma: Processo 10"/>
          <p:cNvSpPr/>
          <p:nvPr/>
        </p:nvSpPr>
        <p:spPr>
          <a:xfrm>
            <a:off x="5501445" y="1512938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100" dirty="0"/>
              <a:t>ARMAZENAGEM</a:t>
            </a:r>
          </a:p>
        </p:txBody>
      </p:sp>
      <p:sp>
        <p:nvSpPr>
          <p:cNvPr id="12" name="Fluxograma: Processo 11"/>
          <p:cNvSpPr/>
          <p:nvPr/>
        </p:nvSpPr>
        <p:spPr>
          <a:xfrm>
            <a:off x="8480639" y="1512940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LIBERAÇÃO</a:t>
            </a:r>
          </a:p>
        </p:txBody>
      </p:sp>
      <p:sp>
        <p:nvSpPr>
          <p:cNvPr id="13" name="Fluxograma: Processo 12"/>
          <p:cNvSpPr/>
          <p:nvPr/>
        </p:nvSpPr>
        <p:spPr>
          <a:xfrm>
            <a:off x="8473126" y="2269522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TRANSPORTE</a:t>
            </a:r>
          </a:p>
        </p:txBody>
      </p:sp>
      <p:sp>
        <p:nvSpPr>
          <p:cNvPr id="14" name="Fluxograma: Processo 13"/>
          <p:cNvSpPr/>
          <p:nvPr/>
        </p:nvSpPr>
        <p:spPr>
          <a:xfrm>
            <a:off x="2400313" y="2278815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CADASTRO</a:t>
            </a:r>
          </a:p>
          <a:p>
            <a:pPr algn="ctr">
              <a:defRPr/>
            </a:pPr>
            <a:r>
              <a:rPr lang="pt-BR" sz="1200" dirty="0"/>
              <a:t>PROGRAMA</a:t>
            </a:r>
          </a:p>
        </p:txBody>
      </p:sp>
      <p:sp>
        <p:nvSpPr>
          <p:cNvPr id="15" name="Fluxograma: Processo 14"/>
          <p:cNvSpPr/>
          <p:nvPr/>
        </p:nvSpPr>
        <p:spPr>
          <a:xfrm>
            <a:off x="2400313" y="2799743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CADASTRO FORNECEDOR</a:t>
            </a:r>
          </a:p>
        </p:txBody>
      </p:sp>
      <p:sp>
        <p:nvSpPr>
          <p:cNvPr id="17" name="Fluxograma: Processo 16"/>
          <p:cNvSpPr/>
          <p:nvPr/>
        </p:nvSpPr>
        <p:spPr>
          <a:xfrm>
            <a:off x="2410531" y="3310500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CADASTRO PRODUTO</a:t>
            </a:r>
          </a:p>
        </p:txBody>
      </p:sp>
      <p:sp>
        <p:nvSpPr>
          <p:cNvPr id="20" name="Fluxograma: Processo 19"/>
          <p:cNvSpPr/>
          <p:nvPr/>
        </p:nvSpPr>
        <p:spPr>
          <a:xfrm>
            <a:off x="7126712" y="6165306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ELABORAÇÃO</a:t>
            </a:r>
          </a:p>
          <a:p>
            <a:pPr algn="ctr">
              <a:defRPr/>
            </a:pPr>
            <a:r>
              <a:rPr lang="pt-BR" sz="1200" dirty="0"/>
              <a:t>DMO</a:t>
            </a:r>
          </a:p>
        </p:txBody>
      </p:sp>
      <p:sp>
        <p:nvSpPr>
          <p:cNvPr id="21" name="Fluxograma: Processo 20"/>
          <p:cNvSpPr/>
          <p:nvPr/>
        </p:nvSpPr>
        <p:spPr>
          <a:xfrm>
            <a:off x="4075470" y="6165305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100" dirty="0"/>
              <a:t>ELABORAÇÃO ARROLAMENTO</a:t>
            </a:r>
          </a:p>
        </p:txBody>
      </p:sp>
      <p:sp>
        <p:nvSpPr>
          <p:cNvPr id="23" name="Fluxograma: Processo 22"/>
          <p:cNvSpPr/>
          <p:nvPr/>
        </p:nvSpPr>
        <p:spPr>
          <a:xfrm>
            <a:off x="8473126" y="3039530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100" dirty="0"/>
              <a:t>AGENDAMENTO RETIRADA</a:t>
            </a:r>
          </a:p>
        </p:txBody>
      </p:sp>
      <p:sp>
        <p:nvSpPr>
          <p:cNvPr id="24" name="Fluxograma: Processo 23"/>
          <p:cNvSpPr/>
          <p:nvPr/>
        </p:nvSpPr>
        <p:spPr>
          <a:xfrm>
            <a:off x="8473125" y="497086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CADASTRO USUÁRIO</a:t>
            </a:r>
          </a:p>
        </p:txBody>
      </p:sp>
      <p:sp>
        <p:nvSpPr>
          <p:cNvPr id="25" name="Fluxograma: Processo 24"/>
          <p:cNvSpPr/>
          <p:nvPr/>
        </p:nvSpPr>
        <p:spPr>
          <a:xfrm>
            <a:off x="5508764" y="4241502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100" dirty="0"/>
              <a:t>INVENTÁRIO</a:t>
            </a:r>
          </a:p>
        </p:txBody>
      </p:sp>
      <p:sp>
        <p:nvSpPr>
          <p:cNvPr id="26" name="Fluxograma: Processo 25"/>
          <p:cNvSpPr/>
          <p:nvPr/>
        </p:nvSpPr>
        <p:spPr>
          <a:xfrm>
            <a:off x="5502414" y="505638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100" dirty="0"/>
              <a:t>LICENCIAMENTO</a:t>
            </a:r>
          </a:p>
        </p:txBody>
      </p:sp>
      <p:cxnSp>
        <p:nvCxnSpPr>
          <p:cNvPr id="28" name="Conector reto 27"/>
          <p:cNvCxnSpPr/>
          <p:nvPr/>
        </p:nvCxnSpPr>
        <p:spPr>
          <a:xfrm flipV="1">
            <a:off x="4589418" y="188641"/>
            <a:ext cx="0" cy="558368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V="1">
            <a:off x="7759177" y="188641"/>
            <a:ext cx="0" cy="558368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524000" y="5914102"/>
            <a:ext cx="9144000" cy="3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1797817" y="6283883"/>
            <a:ext cx="96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Contábil</a:t>
            </a:r>
            <a:endParaRPr lang="en-US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1629861" y="4272"/>
            <a:ext cx="70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Físico</a:t>
            </a:r>
            <a:endParaRPr lang="en-US" dirty="0"/>
          </a:p>
        </p:txBody>
      </p:sp>
      <p:sp>
        <p:nvSpPr>
          <p:cNvPr id="18" name="Fluxograma: Processo 17"/>
          <p:cNvSpPr/>
          <p:nvPr/>
        </p:nvSpPr>
        <p:spPr>
          <a:xfrm>
            <a:off x="5498545" y="3039530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PREVISÃO DE PERDAS</a:t>
            </a:r>
          </a:p>
        </p:txBody>
      </p:sp>
      <p:cxnSp>
        <p:nvCxnSpPr>
          <p:cNvPr id="36" name="Conector angulado 35"/>
          <p:cNvCxnSpPr>
            <a:stCxn id="17" idx="3"/>
            <a:endCxn id="8" idx="2"/>
          </p:cNvCxnSpPr>
          <p:nvPr/>
        </p:nvCxnSpPr>
        <p:spPr>
          <a:xfrm flipH="1" flipV="1">
            <a:off x="2981963" y="1924575"/>
            <a:ext cx="591868" cy="1591743"/>
          </a:xfrm>
          <a:prstGeom prst="bentConnector4">
            <a:avLst>
              <a:gd name="adj1" fmla="val -38623"/>
              <a:gd name="adj2" fmla="val 8577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angulado 38"/>
          <p:cNvCxnSpPr>
            <a:stCxn id="15" idx="3"/>
            <a:endCxn id="8" idx="2"/>
          </p:cNvCxnSpPr>
          <p:nvPr/>
        </p:nvCxnSpPr>
        <p:spPr>
          <a:xfrm flipH="1" flipV="1">
            <a:off x="2981963" y="1924574"/>
            <a:ext cx="581650" cy="1080986"/>
          </a:xfrm>
          <a:prstGeom prst="bentConnector4">
            <a:avLst>
              <a:gd name="adj1" fmla="val -40906"/>
              <a:gd name="adj2" fmla="val 7937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>
            <a:stCxn id="7" idx="6"/>
            <a:endCxn id="8" idx="1"/>
          </p:cNvCxnSpPr>
          <p:nvPr/>
        </p:nvCxnSpPr>
        <p:spPr>
          <a:xfrm>
            <a:off x="2040766" y="670769"/>
            <a:ext cx="359546" cy="104798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angulado 62"/>
          <p:cNvCxnSpPr>
            <a:stCxn id="8" idx="3"/>
            <a:endCxn id="11" idx="1"/>
          </p:cNvCxnSpPr>
          <p:nvPr/>
        </p:nvCxnSpPr>
        <p:spPr>
          <a:xfrm flipV="1">
            <a:off x="3563614" y="1718755"/>
            <a:ext cx="1937831" cy="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angulado 66"/>
          <p:cNvCxnSpPr>
            <a:stCxn id="26" idx="2"/>
            <a:endCxn id="11" idx="0"/>
          </p:cNvCxnSpPr>
          <p:nvPr/>
        </p:nvCxnSpPr>
        <p:spPr>
          <a:xfrm rot="5400000">
            <a:off x="5785749" y="1214621"/>
            <a:ext cx="595665" cy="9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angulado 70"/>
          <p:cNvCxnSpPr>
            <a:stCxn id="25" idx="2"/>
            <a:endCxn id="7" idx="4"/>
          </p:cNvCxnSpPr>
          <p:nvPr/>
        </p:nvCxnSpPr>
        <p:spPr>
          <a:xfrm rot="5400000" flipH="1">
            <a:off x="2070619" y="633342"/>
            <a:ext cx="3802347" cy="4237245"/>
          </a:xfrm>
          <a:prstGeom prst="bentConnector3">
            <a:avLst>
              <a:gd name="adj1" fmla="val -1999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angulado 75"/>
          <p:cNvCxnSpPr>
            <a:stCxn id="25" idx="2"/>
            <a:endCxn id="19" idx="1"/>
          </p:cNvCxnSpPr>
          <p:nvPr/>
        </p:nvCxnSpPr>
        <p:spPr>
          <a:xfrm rot="16200000" flipH="1">
            <a:off x="7176072" y="3567479"/>
            <a:ext cx="226231" cy="239754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do 78"/>
          <p:cNvCxnSpPr>
            <a:stCxn id="24" idx="3"/>
            <a:endCxn id="12" idx="3"/>
          </p:cNvCxnSpPr>
          <p:nvPr/>
        </p:nvCxnSpPr>
        <p:spPr>
          <a:xfrm>
            <a:off x="9636425" y="702903"/>
            <a:ext cx="7514" cy="1015854"/>
          </a:xfrm>
          <a:prstGeom prst="bentConnector3">
            <a:avLst>
              <a:gd name="adj1" fmla="val 314232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angulado 86"/>
          <p:cNvCxnSpPr>
            <a:stCxn id="11" idx="3"/>
            <a:endCxn id="12" idx="1"/>
          </p:cNvCxnSpPr>
          <p:nvPr/>
        </p:nvCxnSpPr>
        <p:spPr>
          <a:xfrm>
            <a:off x="6664746" y="1718755"/>
            <a:ext cx="1815893" cy="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angulado 90"/>
          <p:cNvCxnSpPr>
            <a:stCxn id="11" idx="2"/>
            <a:endCxn id="18" idx="0"/>
          </p:cNvCxnSpPr>
          <p:nvPr/>
        </p:nvCxnSpPr>
        <p:spPr>
          <a:xfrm rot="5400000">
            <a:off x="5524168" y="2480600"/>
            <a:ext cx="1114957" cy="290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angulado 93"/>
          <p:cNvCxnSpPr>
            <a:stCxn id="18" idx="3"/>
            <a:endCxn id="12" idx="1"/>
          </p:cNvCxnSpPr>
          <p:nvPr/>
        </p:nvCxnSpPr>
        <p:spPr>
          <a:xfrm flipV="1">
            <a:off x="6661846" y="1718757"/>
            <a:ext cx="1818793" cy="152659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angulado 100"/>
          <p:cNvCxnSpPr>
            <a:stCxn id="12" idx="2"/>
            <a:endCxn id="13" idx="1"/>
          </p:cNvCxnSpPr>
          <p:nvPr/>
        </p:nvCxnSpPr>
        <p:spPr>
          <a:xfrm rot="5400000">
            <a:off x="8492326" y="1905374"/>
            <a:ext cx="550765" cy="589164"/>
          </a:xfrm>
          <a:prstGeom prst="bentConnector4">
            <a:avLst>
              <a:gd name="adj1" fmla="val 31315"/>
              <a:gd name="adj2" fmla="val 1388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" idx="2"/>
            <a:endCxn id="23" idx="1"/>
          </p:cNvCxnSpPr>
          <p:nvPr/>
        </p:nvCxnSpPr>
        <p:spPr>
          <a:xfrm rot="5400000">
            <a:off x="8107322" y="2290378"/>
            <a:ext cx="1320773" cy="589164"/>
          </a:xfrm>
          <a:prstGeom prst="bentConnector4">
            <a:avLst>
              <a:gd name="adj1" fmla="val 13243"/>
              <a:gd name="adj2" fmla="val 1388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angulado 126"/>
          <p:cNvCxnSpPr>
            <a:stCxn id="19" idx="3"/>
            <a:endCxn id="20" idx="3"/>
          </p:cNvCxnSpPr>
          <p:nvPr/>
        </p:nvCxnSpPr>
        <p:spPr>
          <a:xfrm flipH="1">
            <a:off x="8290012" y="4879367"/>
            <a:ext cx="1361248" cy="1491756"/>
          </a:xfrm>
          <a:prstGeom prst="bentConnector3">
            <a:avLst>
              <a:gd name="adj1" fmla="val -476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angulado 129"/>
          <p:cNvCxnSpPr>
            <a:stCxn id="13" idx="3"/>
            <a:endCxn id="20" idx="3"/>
          </p:cNvCxnSpPr>
          <p:nvPr/>
        </p:nvCxnSpPr>
        <p:spPr>
          <a:xfrm flipH="1">
            <a:off x="8290012" y="2475339"/>
            <a:ext cx="1346414" cy="3895784"/>
          </a:xfrm>
          <a:prstGeom prst="bentConnector3">
            <a:avLst>
              <a:gd name="adj1" fmla="val -4885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angulado 139"/>
          <p:cNvCxnSpPr>
            <a:stCxn id="23" idx="3"/>
            <a:endCxn id="20" idx="3"/>
          </p:cNvCxnSpPr>
          <p:nvPr/>
        </p:nvCxnSpPr>
        <p:spPr>
          <a:xfrm flipH="1">
            <a:off x="8290012" y="3245347"/>
            <a:ext cx="1346414" cy="3125776"/>
          </a:xfrm>
          <a:prstGeom prst="bentConnector3">
            <a:avLst>
              <a:gd name="adj1" fmla="val -4954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angulado 179"/>
          <p:cNvCxnSpPr>
            <a:stCxn id="8" idx="0"/>
            <a:endCxn id="10" idx="2"/>
          </p:cNvCxnSpPr>
          <p:nvPr/>
        </p:nvCxnSpPr>
        <p:spPr>
          <a:xfrm rot="16200000" flipV="1">
            <a:off x="2679855" y="1210830"/>
            <a:ext cx="604219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angulado 182"/>
          <p:cNvCxnSpPr>
            <a:stCxn id="20" idx="1"/>
            <a:endCxn id="21" idx="3"/>
          </p:cNvCxnSpPr>
          <p:nvPr/>
        </p:nvCxnSpPr>
        <p:spPr>
          <a:xfrm rot="10800000">
            <a:off x="5238772" y="6371124"/>
            <a:ext cx="1887941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luxograma: Processo 195"/>
          <p:cNvSpPr/>
          <p:nvPr/>
        </p:nvSpPr>
        <p:spPr>
          <a:xfrm>
            <a:off x="2400312" y="4518872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REINTEGRAÇÃO</a:t>
            </a:r>
          </a:p>
        </p:txBody>
      </p:sp>
      <p:cxnSp>
        <p:nvCxnSpPr>
          <p:cNvPr id="197" name="Conector angulado 196"/>
          <p:cNvCxnSpPr>
            <a:stCxn id="196" idx="1"/>
            <a:endCxn id="7" idx="4"/>
          </p:cNvCxnSpPr>
          <p:nvPr/>
        </p:nvCxnSpPr>
        <p:spPr>
          <a:xfrm rot="10800000">
            <a:off x="1853169" y="850789"/>
            <a:ext cx="547142" cy="38739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angulado 239"/>
          <p:cNvCxnSpPr>
            <a:stCxn id="9" idx="2"/>
            <a:endCxn id="7" idx="4"/>
          </p:cNvCxnSpPr>
          <p:nvPr/>
        </p:nvCxnSpPr>
        <p:spPr>
          <a:xfrm rot="5400000" flipH="1">
            <a:off x="3789624" y="-1085665"/>
            <a:ext cx="3343532" cy="7216441"/>
          </a:xfrm>
          <a:prstGeom prst="bentConnector3">
            <a:avLst>
              <a:gd name="adj1" fmla="val -364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angulado 283"/>
          <p:cNvCxnSpPr>
            <a:stCxn id="11" idx="2"/>
            <a:endCxn id="25" idx="1"/>
          </p:cNvCxnSpPr>
          <p:nvPr/>
        </p:nvCxnSpPr>
        <p:spPr>
          <a:xfrm rot="5400000">
            <a:off x="4534557" y="2898779"/>
            <a:ext cx="2522747" cy="574332"/>
          </a:xfrm>
          <a:prstGeom prst="bentConnector4">
            <a:avLst>
              <a:gd name="adj1" fmla="val 21476"/>
              <a:gd name="adj2" fmla="val 1398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angulado 287"/>
          <p:cNvCxnSpPr>
            <a:stCxn id="10" idx="0"/>
            <a:endCxn id="20" idx="3"/>
          </p:cNvCxnSpPr>
          <p:nvPr/>
        </p:nvCxnSpPr>
        <p:spPr>
          <a:xfrm rot="16200000" flipH="1">
            <a:off x="2698968" y="780079"/>
            <a:ext cx="5874038" cy="5308050"/>
          </a:xfrm>
          <a:prstGeom prst="bentConnector4">
            <a:avLst>
              <a:gd name="adj1" fmla="val -3892"/>
              <a:gd name="adj2" fmla="val 13788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uxograma: Processo 59"/>
          <p:cNvSpPr/>
          <p:nvPr/>
        </p:nvSpPr>
        <p:spPr>
          <a:xfrm>
            <a:off x="8466000" y="992339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CADASTRO UNIDADE</a:t>
            </a:r>
          </a:p>
        </p:txBody>
      </p:sp>
      <p:cxnSp>
        <p:nvCxnSpPr>
          <p:cNvPr id="64" name="Conector angulado 63"/>
          <p:cNvCxnSpPr>
            <a:stCxn id="60" idx="3"/>
            <a:endCxn id="12" idx="3"/>
          </p:cNvCxnSpPr>
          <p:nvPr/>
        </p:nvCxnSpPr>
        <p:spPr>
          <a:xfrm>
            <a:off x="9629301" y="1198157"/>
            <a:ext cx="14639" cy="520601"/>
          </a:xfrm>
          <a:prstGeom prst="bentConnector3">
            <a:avLst>
              <a:gd name="adj1" fmla="val 166158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angulado 89"/>
          <p:cNvCxnSpPr>
            <a:stCxn id="18" idx="3"/>
            <a:endCxn id="9" idx="1"/>
          </p:cNvCxnSpPr>
          <p:nvPr/>
        </p:nvCxnSpPr>
        <p:spPr>
          <a:xfrm>
            <a:off x="6661845" y="3245348"/>
            <a:ext cx="1826114" cy="743157"/>
          </a:xfrm>
          <a:prstGeom prst="bentConnector3">
            <a:avLst>
              <a:gd name="adj1" fmla="val 3569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angulado 92"/>
          <p:cNvCxnSpPr>
            <a:stCxn id="18" idx="3"/>
            <a:endCxn id="19" idx="1"/>
          </p:cNvCxnSpPr>
          <p:nvPr/>
        </p:nvCxnSpPr>
        <p:spPr>
          <a:xfrm>
            <a:off x="6661845" y="3245347"/>
            <a:ext cx="1826114" cy="1634020"/>
          </a:xfrm>
          <a:prstGeom prst="bentConnector3">
            <a:avLst>
              <a:gd name="adj1" fmla="val 3569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angulado 143"/>
          <p:cNvCxnSpPr>
            <a:stCxn id="9" idx="3"/>
            <a:endCxn id="20" idx="3"/>
          </p:cNvCxnSpPr>
          <p:nvPr/>
        </p:nvCxnSpPr>
        <p:spPr>
          <a:xfrm flipH="1">
            <a:off x="8290012" y="3988505"/>
            <a:ext cx="1361248" cy="2382619"/>
          </a:xfrm>
          <a:prstGeom prst="bentConnector3">
            <a:avLst>
              <a:gd name="adj1" fmla="val -476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xograma: Processo 18"/>
          <p:cNvSpPr/>
          <p:nvPr/>
        </p:nvSpPr>
        <p:spPr>
          <a:xfrm>
            <a:off x="8487960" y="4673550"/>
            <a:ext cx="1163301" cy="4116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200" dirty="0"/>
              <a:t>BAIXA</a:t>
            </a:r>
          </a:p>
        </p:txBody>
      </p:sp>
    </p:spTree>
    <p:extLst>
      <p:ext uri="{BB962C8B-B14F-4D97-AF65-F5344CB8AC3E}">
        <p14:creationId xmlns:p14="http://schemas.microsoft.com/office/powerpoint/2010/main" val="325919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Recebimento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>
          <a:xfrm>
            <a:off x="804997" y="4267832"/>
            <a:ext cx="5946202" cy="80597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Carrinho">
            <a:extLst>
              <a:ext uri="{FF2B5EF4-FFF2-40B4-BE49-F238E27FC236}">
                <a16:creationId xmlns:a16="http://schemas.microsoft.com/office/drawing/2014/main" id="{A3373E20-C006-4647-AE20-A9AD6EC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100" y="389581"/>
            <a:ext cx="2629584" cy="2629584"/>
          </a:xfrm>
          <a:prstGeom prst="rect">
            <a:avLst/>
          </a:prstGeom>
        </p:spPr>
      </p:pic>
      <p:sp>
        <p:nvSpPr>
          <p:cNvPr id="29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áfico 10" descr="Dólar">
            <a:extLst>
              <a:ext uri="{FF2B5EF4-FFF2-40B4-BE49-F238E27FC236}">
                <a16:creationId xmlns:a16="http://schemas.microsoft.com/office/drawing/2014/main" id="{46666893-60D7-4BA0-B186-CAE9646D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725" y="388314"/>
            <a:ext cx="1893076" cy="1893076"/>
          </a:xfrm>
          <a:prstGeom prst="rect">
            <a:avLst/>
          </a:prstGeom>
        </p:spPr>
      </p:pic>
      <p:pic>
        <p:nvPicPr>
          <p:cNvPr id="9" name="Gráfico 8" descr="Receptor">
            <a:extLst>
              <a:ext uri="{FF2B5EF4-FFF2-40B4-BE49-F238E27FC236}">
                <a16:creationId xmlns:a16="http://schemas.microsoft.com/office/drawing/2014/main" id="{9B952FC7-D948-4719-A36E-334704156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4899" y="321492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5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D3F40C-8333-40C6-B1C6-544D69CA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EF4F398-D06C-4893-8BCB-EBBD75A2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Conjunto de atividades relacionadas à chegada, conferência e internalização em estoque de medicamentos e produtos para a saúde.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84381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EA581-1ACE-4A9D-846E-8A43AEFC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RDC 430/2020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B294A-4849-4F89-BC0F-E3EBAA53A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Art. 56. Cada operação de recebimento deve verificar e registrar: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 - as condições de transporte e armazenagem aplicáveis, incluindo requerimentos especiais de temperatura, umidade ou exposição a luz;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II - os números de lote, data de validade, e quantidades recebidas frente aos pedidos efetuados e notas fiscais recebidas; e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III - a integridade da carga.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3039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A61C3-329F-4E9D-B192-2C0F920F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8666/2020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D5D22-D937-4704-AEB9-C687D9E05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Art. 40.  O edital conterá no preâmbulo o número de ordem em série anual, o nome da repartição interessada e de seu setor, a modalidade, o regime de execução e o tipo da licitação, a menção de que será regida por esta Lei, o local, dia e hora para recebimento da documentação e proposta, bem como para início da abertura dos envelopes, e indicará, obrigatoriamente, o seguinte:</a:t>
            </a:r>
          </a:p>
          <a:p>
            <a:pPr lvl="1"/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XVI - condições de recebimento do objeto da licitação;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155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F8D04-3B53-42C1-AF8A-45260B5D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759B02-7C61-4F36-A5A4-5CEF7CD6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Art. 73.  Executado o contrato, o seu objeto será recebido:</a:t>
            </a: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 - em se tratando de obras e serviços: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a) provisoriamente, pelo responsável por seu acompanhamento e </a:t>
            </a:r>
            <a:r>
              <a:rPr lang="pt-BR" altLang="pt-BR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fiscalização, mediante termo circunstanciado, assinado pelas partes em até 15 (quinze) dias da comunicação escrita do contratado;</a:t>
            </a: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 definitivamente, por servidor ou comissão designada pela autoridade competente, mediante termo circunstanciado, assinado pelas partes, após o decurso do prazo de observação, ou vistoria que comprove a adequação do objeto aos termos contratuais, observado o disposto no art. 69 desta Lei;</a:t>
            </a:r>
          </a:p>
          <a:p>
            <a:endParaRPr lang="pt-BR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pt-BR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3286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7752B61-491B-48A5-B3D3-17B3CCF9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86FE67-7E2B-41CB-8205-5BAACED1D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833"/>
            <a:ext cx="10515600" cy="4351338"/>
          </a:xfrm>
        </p:spPr>
        <p:txBody>
          <a:bodyPr>
            <a:noAutofit/>
          </a:bodyPr>
          <a:lstStyle/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II - em se tratando de compras ou de locação de equipamentos: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a) 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provisoriamente, para efeito de posterior verificação da conformidade do material com a especificação;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b) definitivamente, após a verificação da qualidade e quantidade do material e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conseqüente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aceitação.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§ 1</a:t>
            </a:r>
            <a:r>
              <a:rPr kumimoji="0" lang="pt-BR" altLang="pt-BR" sz="2400" b="0" i="0" u="sng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Nos casos de aquisição de equipamentos de grande vulto, o recebimento far-se-á mediante termo circunstanciado e, nos demais, mediante recibo.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485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0507B8-1653-4BBF-9A37-77C3C470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Objetivo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ocumento">
            <a:extLst>
              <a:ext uri="{FF2B5EF4-FFF2-40B4-BE49-F238E27FC236}">
                <a16:creationId xmlns:a16="http://schemas.microsoft.com/office/drawing/2014/main" id="{C94BA112-9BF8-4E4C-9BC4-5D62524DE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986FFF-C529-4057-B3D5-F83C951C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351" y="2421682"/>
            <a:ext cx="6070861" cy="3639289"/>
          </a:xfrm>
        </p:spPr>
        <p:txBody>
          <a:bodyPr anchor="ctr">
            <a:normAutofit/>
          </a:bodyPr>
          <a:lstStyle/>
          <a:p>
            <a:r>
              <a:rPr lang="pt-BR" sz="3200" dirty="0">
                <a:solidFill>
                  <a:srgbClr val="000000"/>
                </a:solidFill>
              </a:rPr>
              <a:t>Ilustrar o recebimento, armazenagem e distribuição do objeto do contrato por meio de apresentação e demonstração das exigências legais e operacionais vigentes</a:t>
            </a:r>
          </a:p>
          <a:p>
            <a:r>
              <a:rPr lang="pt-BR" sz="3200" dirty="0">
                <a:solidFill>
                  <a:srgbClr val="000000"/>
                </a:solidFill>
              </a:rPr>
              <a:t>Equalizar conceitos técnicos</a:t>
            </a:r>
          </a:p>
        </p:txBody>
      </p:sp>
    </p:spTree>
    <p:extLst>
      <p:ext uri="{BB962C8B-B14F-4D97-AF65-F5344CB8AC3E}">
        <p14:creationId xmlns:p14="http://schemas.microsoft.com/office/powerpoint/2010/main" val="360627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B074E-B6C8-43F6-956C-22CE3A2A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1CEFF5-FCB9-49CE-82E4-9D0711D69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886378"/>
            <a:ext cx="1051560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90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Art. 74.  Poderá ser dispensado o recebimento provisório nos seguintes casos: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 -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 gêneros perecíveis e alimentação preparada;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II - serviços profissionais;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III - obras e serviços de valor até o previsto no art. 23, inciso II, alínea "a", desta Lei, desde que não se componham de aparelhos, equipamentos e instalações sujeitos à verificação de funcionamento e produtividade.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90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Parágrafo único.  Nos casos deste artigo, o recebimento será feito mediante recibo.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1454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BBF148-2BD7-4215-8B78-BF88D704D188}"/>
              </a:ext>
            </a:extLst>
          </p:cNvPr>
          <p:cNvSpPr/>
          <p:nvPr/>
        </p:nvSpPr>
        <p:spPr>
          <a:xfrm>
            <a:off x="10778247" y="0"/>
            <a:ext cx="1318503" cy="4280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143A80-FEEF-4B49-A1CC-AF969B31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20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086F5C2-C8A2-469F-BBA7-A769F0CF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Recebimento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1° Etapa</a:t>
            </a:r>
            <a:r>
              <a:rPr lang="pt-BR" dirty="0"/>
              <a:t> – Agendamento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b="1" dirty="0"/>
              <a:t>2° Etapa</a:t>
            </a:r>
            <a:r>
              <a:rPr lang="pt-BR" dirty="0"/>
              <a:t> – Entrega</a:t>
            </a:r>
          </a:p>
          <a:p>
            <a:pPr marL="0" indent="0">
              <a:buNone/>
            </a:pPr>
            <a:r>
              <a:rPr lang="pt-BR" sz="2000" dirty="0"/>
              <a:t>Obs: A segunda etapa passa por 07 (sete) processos. São eles: recebimento, verificação do produto, equipe de armazenagem, equipe do corpo técnico, entrada do produto, liberação e auditoria.</a:t>
            </a:r>
          </a:p>
        </p:txBody>
      </p:sp>
    </p:spTree>
    <p:extLst>
      <p:ext uri="{BB962C8B-B14F-4D97-AF65-F5344CB8AC3E}">
        <p14:creationId xmlns:p14="http://schemas.microsoft.com/office/powerpoint/2010/main" val="267574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3143A80-FEEF-4B49-A1CC-AF969B31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20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96537" y="668740"/>
            <a:ext cx="5359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/>
              <a:t>1° Etapa</a:t>
            </a:r>
            <a:r>
              <a:rPr lang="pt-BR" sz="4000" dirty="0"/>
              <a:t> – Agendamento</a:t>
            </a:r>
          </a:p>
          <a:p>
            <a:endParaRPr lang="pt-BR" sz="4000" b="1" dirty="0"/>
          </a:p>
        </p:txBody>
      </p:sp>
      <p:sp>
        <p:nvSpPr>
          <p:cNvPr id="6" name="Retângulo 5"/>
          <p:cNvSpPr/>
          <p:nvPr/>
        </p:nvSpPr>
        <p:spPr>
          <a:xfrm>
            <a:off x="1296537" y="1962962"/>
            <a:ext cx="92122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1.1 – O fornecedor acessa o sistema de agendamento do operador logístico e preenche o formulário de marcação, já com a solicitação da data entrega;</a:t>
            </a:r>
          </a:p>
          <a:p>
            <a:endParaRPr lang="pt-BR" dirty="0"/>
          </a:p>
          <a:p>
            <a:r>
              <a:rPr lang="pt-BR" dirty="0"/>
              <a:t>1.2 – O setor de recebimento do operador logístico avalia o volume á ser entregue e a data solicitada;</a:t>
            </a:r>
          </a:p>
          <a:p>
            <a:endParaRPr lang="pt-BR" dirty="0"/>
          </a:p>
          <a:p>
            <a:r>
              <a:rPr lang="pt-BR" dirty="0"/>
              <a:t>1.3 – O setor de recebimento encaminha um e-mail autorizando ou pedindo para que escolham uma nova data. </a:t>
            </a:r>
          </a:p>
          <a:p>
            <a:endParaRPr lang="pt-BR" dirty="0"/>
          </a:p>
          <a:p>
            <a:r>
              <a:rPr lang="pt-BR" dirty="0" err="1"/>
              <a:t>Obs</a:t>
            </a:r>
            <a:r>
              <a:rPr lang="pt-BR" dirty="0"/>
              <a:t> 1: Todos os dias os setores requisitantes da SES recebem uma planilha com o agendamento dos fornecedores;</a:t>
            </a:r>
          </a:p>
          <a:p>
            <a:endParaRPr lang="pt-BR" dirty="0"/>
          </a:p>
          <a:p>
            <a:r>
              <a:rPr lang="pt-BR" dirty="0" err="1"/>
              <a:t>Obs</a:t>
            </a:r>
            <a:r>
              <a:rPr lang="pt-BR" dirty="0"/>
              <a:t> 2: Os produtos entregues pelo Ministério da Saúde não costumam ter agendamento prévio.</a:t>
            </a:r>
          </a:p>
        </p:txBody>
      </p:sp>
    </p:spTree>
    <p:extLst>
      <p:ext uri="{BB962C8B-B14F-4D97-AF65-F5344CB8AC3E}">
        <p14:creationId xmlns:p14="http://schemas.microsoft.com/office/powerpoint/2010/main" val="276632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02012" y="842327"/>
            <a:ext cx="828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/>
              <a:t>2° Etapa</a:t>
            </a:r>
            <a:r>
              <a:rPr lang="pt-BR" sz="4000" dirty="0"/>
              <a:t> – Entrega de produtos na CGA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55594" y="1881075"/>
            <a:ext cx="92122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1° Processo: Recebimento</a:t>
            </a:r>
          </a:p>
          <a:p>
            <a:endParaRPr lang="pt-BR" dirty="0"/>
          </a:p>
          <a:p>
            <a:r>
              <a:rPr lang="pt-BR" dirty="0"/>
              <a:t>2.1 – O fornecedor deve comparecer, com posse da nota fiscal, na data e hora previamente marcada, como descrito na 1° etapa;</a:t>
            </a:r>
          </a:p>
          <a:p>
            <a:endParaRPr lang="pt-BR" dirty="0"/>
          </a:p>
          <a:p>
            <a:r>
              <a:rPr lang="pt-BR" dirty="0"/>
              <a:t>2.2 – É feita a identificação do motorista, do veículo que transporta os produtos e dos ajudantes;</a:t>
            </a:r>
          </a:p>
          <a:p>
            <a:endParaRPr lang="pt-BR" dirty="0"/>
          </a:p>
          <a:p>
            <a:r>
              <a:rPr lang="pt-BR" dirty="0"/>
              <a:t>2.3 – A nota fiscal é entregue no setor de recebimento para verificação das informações do agendamento e do que de fato está sendo entregue;</a:t>
            </a:r>
          </a:p>
          <a:p>
            <a:endParaRPr lang="pt-BR" dirty="0"/>
          </a:p>
          <a:p>
            <a:r>
              <a:rPr lang="pt-BR" dirty="0"/>
              <a:t>2.4 – Informações registradas: N° da Nota Fiscal, Fornecedor, Hora de Chegada do Fornecedor, Hora de Entrega ao Corpo Técnico, Fonte (SES/SUS), Programa, Carta de Comprometimento de Troca, Observação e Hora da Saída do Fornecedor;</a:t>
            </a:r>
          </a:p>
          <a:p>
            <a:endParaRPr lang="pt-BR" dirty="0"/>
          </a:p>
          <a:p>
            <a:r>
              <a:rPr lang="pt-BR" dirty="0"/>
              <a:t>2.5 – A equipe de Recebimento encaminha toda documentação para o Corpo Técnico para verificar as informações da carga.</a:t>
            </a:r>
          </a:p>
        </p:txBody>
      </p:sp>
    </p:spTree>
    <p:extLst>
      <p:ext uri="{BB962C8B-B14F-4D97-AF65-F5344CB8AC3E}">
        <p14:creationId xmlns:p14="http://schemas.microsoft.com/office/powerpoint/2010/main" val="202600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96537" y="1962962"/>
            <a:ext cx="92122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2° Processo: Verificação do Produto</a:t>
            </a:r>
          </a:p>
          <a:p>
            <a:endParaRPr lang="pt-BR" b="1" dirty="0"/>
          </a:p>
          <a:p>
            <a:r>
              <a:rPr lang="pt-BR" dirty="0"/>
              <a:t>2.6 – Ao receber os produtos nos galpões a equipe do corpo técnico precisa verificar e registrar: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 condições de transporte e armazenagem aplicáveis, incluindo requerimentos especiais de temperatura, umidade ou exposição à luz;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Lote, validade e quantidades recebidas frente aos pedidos efetuados e notas fiscais recebidas; 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integridade da carga;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02012" y="842327"/>
            <a:ext cx="828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/>
              <a:t>2° Etapa</a:t>
            </a:r>
            <a:r>
              <a:rPr lang="pt-BR" sz="4000" dirty="0"/>
              <a:t> – Entrega de produtos na CGA</a:t>
            </a:r>
          </a:p>
        </p:txBody>
      </p:sp>
    </p:spTree>
    <p:extLst>
      <p:ext uri="{BB962C8B-B14F-4D97-AF65-F5344CB8AC3E}">
        <p14:creationId xmlns:p14="http://schemas.microsoft.com/office/powerpoint/2010/main" val="39036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02012" y="842327"/>
            <a:ext cx="828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/>
              <a:t>2° Etapa</a:t>
            </a:r>
            <a:r>
              <a:rPr lang="pt-BR" sz="4000" dirty="0"/>
              <a:t> – Entrega de produtos na CGA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28299" y="2085791"/>
            <a:ext cx="92122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3° Processo: Equipe de Armazenagem</a:t>
            </a:r>
          </a:p>
          <a:p>
            <a:endParaRPr lang="pt-BR" dirty="0"/>
          </a:p>
          <a:p>
            <a:r>
              <a:rPr lang="pt-BR" dirty="0"/>
              <a:t>2.7 – A equipe responsável pela armazenagem realiza a contagem (às cegas) do produto;</a:t>
            </a:r>
          </a:p>
          <a:p>
            <a:endParaRPr lang="pt-BR" dirty="0"/>
          </a:p>
          <a:p>
            <a:r>
              <a:rPr lang="pt-BR" dirty="0"/>
              <a:t>2.8 – Confronta as informações contidas na nota fiscal e no rótulo do produto;</a:t>
            </a:r>
          </a:p>
          <a:p>
            <a:endParaRPr lang="pt-BR" dirty="0"/>
          </a:p>
          <a:p>
            <a:r>
              <a:rPr lang="pt-BR" dirty="0"/>
              <a:t>2.9 – Verificação do aspecto físico dos volumes e de seus conteúdo, quanto à integridade e violação;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097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02012" y="842327"/>
            <a:ext cx="828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/>
              <a:t>2° Etapa</a:t>
            </a:r>
            <a:r>
              <a:rPr lang="pt-BR" sz="4000" dirty="0"/>
              <a:t> – Entrega de produtos na CGA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28299" y="2085791"/>
            <a:ext cx="92122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4° Processo: Corpo Técnico</a:t>
            </a:r>
          </a:p>
          <a:p>
            <a:endParaRPr lang="pt-BR" dirty="0"/>
          </a:p>
          <a:p>
            <a:r>
              <a:rPr lang="pt-BR" dirty="0"/>
              <a:t>2.7 – A equipe responsável pela armazenagem realiza a contagem (às cegas) do produto;</a:t>
            </a:r>
          </a:p>
          <a:p>
            <a:endParaRPr lang="pt-BR" dirty="0"/>
          </a:p>
          <a:p>
            <a:r>
              <a:rPr lang="pt-BR" dirty="0"/>
              <a:t>2.8 – Confronta as informações contidas na nota fiscal e no rótulo do produto;</a:t>
            </a:r>
          </a:p>
          <a:p>
            <a:endParaRPr lang="pt-BR" dirty="0"/>
          </a:p>
          <a:p>
            <a:r>
              <a:rPr lang="pt-BR" dirty="0"/>
              <a:t>2.9 – Verificação do aspecto físico dos volumes e de seus conteúdo, quanto à integridade e violação;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54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Tela de computador com texto preto sobre fundo branc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A901AB90-BDCB-45B1-9439-5FEC5376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5BBF148-2BD7-4215-8B78-BF88D704D188}"/>
              </a:ext>
            </a:extLst>
          </p:cNvPr>
          <p:cNvSpPr/>
          <p:nvPr/>
        </p:nvSpPr>
        <p:spPr>
          <a:xfrm>
            <a:off x="10778247" y="0"/>
            <a:ext cx="1318503" cy="4280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3E5292-1CEF-4BE0-B568-DA9035764A8A}"/>
              </a:ext>
            </a:extLst>
          </p:cNvPr>
          <p:cNvSpPr txBox="1"/>
          <p:nvPr/>
        </p:nvSpPr>
        <p:spPr>
          <a:xfrm>
            <a:off x="107004" y="6488658"/>
            <a:ext cx="17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PVAX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143A80-FEEF-4B49-A1CC-AF969B31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220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49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3E23C-3E53-4D38-B946-50222CDA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3960B-4986-419C-ADF6-BC32B815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3E13DD-B1C1-4387-95EE-7E783278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5" t="29078" r="20537" b="8565"/>
          <a:stretch/>
        </p:blipFill>
        <p:spPr>
          <a:xfrm>
            <a:off x="315768" y="114300"/>
            <a:ext cx="11560464" cy="67437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4CD40CE-FBF4-4A7B-9598-4839E946B1E3}"/>
              </a:ext>
            </a:extLst>
          </p:cNvPr>
          <p:cNvSpPr/>
          <p:nvPr/>
        </p:nvSpPr>
        <p:spPr>
          <a:xfrm>
            <a:off x="315768" y="365125"/>
            <a:ext cx="1614632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A77EFB-B3EA-4F87-B7F4-9F36357DC605}"/>
              </a:ext>
            </a:extLst>
          </p:cNvPr>
          <p:cNvSpPr txBox="1"/>
          <p:nvPr/>
        </p:nvSpPr>
        <p:spPr>
          <a:xfrm>
            <a:off x="0" y="6566523"/>
            <a:ext cx="1945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Fonte: PVAX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A8B0BD-DF25-4BB2-AAAD-C83031AC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064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D2D2E-76AC-437B-AEAA-3FF1FA9F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6175B9-0C14-4244-A30E-36395E8A6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6F0242-3E23-41BF-83E4-E155EBADB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22476" r="20625" b="14074"/>
          <a:stretch/>
        </p:blipFill>
        <p:spPr>
          <a:xfrm>
            <a:off x="354265" y="25432"/>
            <a:ext cx="11483469" cy="68071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FA0419-DCA1-40A8-86C1-2B10F855B4A9}"/>
              </a:ext>
            </a:extLst>
          </p:cNvPr>
          <p:cNvSpPr/>
          <p:nvPr/>
        </p:nvSpPr>
        <p:spPr>
          <a:xfrm>
            <a:off x="315768" y="365125"/>
            <a:ext cx="1614632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F040C3-B3A0-4AF1-BD35-C8B04F092C32}"/>
              </a:ext>
            </a:extLst>
          </p:cNvPr>
          <p:cNvSpPr txBox="1"/>
          <p:nvPr/>
        </p:nvSpPr>
        <p:spPr>
          <a:xfrm>
            <a:off x="0" y="6566523"/>
            <a:ext cx="1945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Fonte: PVAX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B96B869-99C5-4B37-87EB-C3F8A968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2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0" y="833440"/>
            <a:ext cx="4977976" cy="145405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Introdução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9" y="1658982"/>
            <a:ext cx="3226539" cy="3226539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543C10D8-D3A2-452E-AD02-9A6A35075A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14876" y="2584929"/>
            <a:ext cx="6398106" cy="320601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 cadeia de suprimentos de uma </a:t>
            </a:r>
            <a:r>
              <a:rPr kumimoji="0" lang="pt-PT" altLang="pt-BR" sz="2100" b="0" i="0" u="none" strike="sng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firma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é uma rede de organizações e processos de negócios para adquirir matérias-primas, transformar esses materiais em produtos intermediários e acabados e 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latin typeface="Arial Unicode MS"/>
                <a:ea typeface="inherit"/>
              </a:rPr>
              <a:t>distribuir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os produtos acabados aos </a:t>
            </a:r>
            <a:r>
              <a:rPr kumimoji="0" lang="pt-PT" altLang="pt-BR" sz="2100" b="0" i="0" u="none" strike="sng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clientes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. Ele 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latin typeface="Arial Unicode MS"/>
                <a:ea typeface="inherit"/>
              </a:rPr>
              <a:t>conecta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fornecedores, fábricas, centros de distribuição, lojas de varejo e </a:t>
            </a:r>
            <a:r>
              <a:rPr kumimoji="0" lang="pt-PT" altLang="pt-BR" sz="2100" b="0" i="0" u="none" strike="sng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clientes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para 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latin typeface="Arial Unicode MS"/>
                <a:ea typeface="inherit"/>
              </a:rPr>
              <a:t>fornecer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bens e serviços desde a fonte até o 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latin typeface="Arial Unicode MS"/>
                <a:ea typeface="inherit"/>
              </a:rPr>
              <a:t>consumo</a:t>
            </a:r>
            <a:r>
              <a:rPr kumimoji="0" lang="pt-PT" altLang="pt-B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. Materiais, informações e pagamentos fluem pela cadeia de suprimentos em ambas as direções.</a:t>
            </a:r>
            <a:r>
              <a:rPr kumimoji="0" lang="pt-PT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18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 dirty="0">
                <a:solidFill>
                  <a:srgbClr val="000000"/>
                </a:solidFill>
              </a:rPr>
              <a:t>Armazenagem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959027" y="4260158"/>
            <a:ext cx="6432851" cy="799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4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áfico 12" descr="Conta-gotas">
            <a:extLst>
              <a:ext uri="{FF2B5EF4-FFF2-40B4-BE49-F238E27FC236}">
                <a16:creationId xmlns:a16="http://schemas.microsoft.com/office/drawing/2014/main" id="{9593FFC1-70A0-47CC-8B01-2EE449DE30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247" y="127501"/>
            <a:ext cx="1525402" cy="1525402"/>
          </a:xfrm>
          <a:prstGeom prst="rect">
            <a:avLst/>
          </a:prstGeom>
        </p:spPr>
      </p:pic>
      <p:sp>
        <p:nvSpPr>
          <p:cNvPr id="36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Intravenoso">
            <a:extLst>
              <a:ext uri="{FF2B5EF4-FFF2-40B4-BE49-F238E27FC236}">
                <a16:creationId xmlns:a16="http://schemas.microsoft.com/office/drawing/2014/main" id="{ADD19456-345A-44A8-8C06-4F34CA1FF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8986" y="1089409"/>
            <a:ext cx="2006238" cy="2006238"/>
          </a:xfrm>
          <a:prstGeom prst="rect">
            <a:avLst/>
          </a:prstGeom>
        </p:spPr>
      </p:pic>
      <p:sp>
        <p:nvSpPr>
          <p:cNvPr id="40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áfico 2" descr="Caixa">
            <a:extLst>
              <a:ext uri="{FF2B5EF4-FFF2-40B4-BE49-F238E27FC236}">
                <a16:creationId xmlns:a16="http://schemas.microsoft.com/office/drawing/2014/main" id="{B4988424-F477-4F89-A860-638C90245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5299" y="370337"/>
            <a:ext cx="2227506" cy="2227506"/>
          </a:xfrm>
          <a:prstGeom prst="rect">
            <a:avLst/>
          </a:prstGeom>
        </p:spPr>
      </p:pic>
      <p:pic>
        <p:nvPicPr>
          <p:cNvPr id="7" name="Gráfico 6" descr="Medicamento">
            <a:extLst>
              <a:ext uri="{FF2B5EF4-FFF2-40B4-BE49-F238E27FC236}">
                <a16:creationId xmlns:a16="http://schemas.microsoft.com/office/drawing/2014/main" id="{E105331B-D1F0-46BA-B329-A68DDDE87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26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11CB5B0-9712-4C34-B3D4-E9B4375D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54791983-7DE5-405C-88BD-A3B6362F6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62937"/>
                </a:solidFill>
                <a:effectLst/>
                <a:latin typeface="rawline"/>
              </a:rPr>
              <a:t>guarda, manuseio e conservação segura de medicamentos e produtos para a saúde;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074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3F608-6B91-4EC8-B894-53DEB482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8.666/1993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CC3E1-AF53-4C75-90EF-6810924C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Art. 15. As compras, sempre que possível, deverão:</a:t>
            </a:r>
          </a:p>
          <a:p>
            <a:pPr marL="457200" lvl="1" indent="0">
              <a:buNone/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§ 7</a:t>
            </a:r>
            <a:r>
              <a:rPr lang="pt-BR" b="0" i="0" u="sng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Nas compras deverão ser observadas, ainda: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pt-BR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III - as condições de guarda e armazenamento que não permitam a deterioração do material.</a:t>
            </a:r>
            <a:endParaRPr lang="pt-BR" sz="2400" dirty="0">
              <a:solidFill>
                <a:srgbClr val="FF0000"/>
              </a:solidFill>
            </a:endParaRPr>
          </a:p>
          <a:p>
            <a:endParaRPr lang="pt-BR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2227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8080C-662B-49D1-B81B-A6C8E34C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RDC 430/2020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F7A11-FFF7-41D6-9EAA-EFF752A7F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Art. 42. O exercício da atividade de armazenagem de medicamentos requer, no mínimo: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 - área de recebimento e expedição de medicamentos separadas entre si;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II - área de armazenagem geral de medicamentos;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III - área ou local de armazenagem de medicamentos devolvidos;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IV - área ou local de armazenagem de medicamentos reprovados, vencidos, recolhidos, suspeitos de falsificação ou falsificados;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V - área ou local de armazenagem de medicamentos sujeitos ao regime especial de controle, quando aplicável;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27490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7F52E-ADDD-4548-A3A1-340A84C6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718897-1CA5-493F-9EBB-5D8045B6A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VI - área ou local de armazenagem de medicamentos em quarentena, quando aplicável;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VII - área de armazenagem de medicamentos com radionuclídeos, quando aplicável;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VIII - área de depósito de materiais de limpeza;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IX - área de administração; e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X - área de cantinas ou refeitórios, quando existentes, e de vestiários, sanitários e lavatórios, sem comunicação direta com as áreas de armazenagem.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62529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00DF-9536-440E-9D7C-0282F291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85F7B0-B9E3-4C0D-8A3C-367A0B25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Raleway-Medium"/>
              </a:rPr>
              <a:t>Checklist Semanal</a:t>
            </a:r>
            <a:r>
              <a:rPr lang="pt-BR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Raleway-Medium"/>
              </a:rPr>
              <a:t> – Periodicidade: semanal. Responsabilidade: Corpo Técnico.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Raleway-Medium"/>
              </a:rPr>
              <a:t>Relatório de Auto Inspeção CGA</a:t>
            </a:r>
            <a:r>
              <a:rPr lang="pt-BR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Raleway-Medium"/>
              </a:rPr>
              <a:t> – Periodicidade: Semestral. Responsabilidade: Corpo Técnico.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Raleway-Medium"/>
              </a:rPr>
              <a:t>Plano de Auditoria</a:t>
            </a:r>
            <a:r>
              <a:rPr lang="pt-BR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Raleway-Medium"/>
              </a:rPr>
              <a:t> – Periodicidade: Trimestral. Responsabilidade: Coordenação.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IDFont+F2"/>
              </a:rPr>
              <a:t>Inventário por Amostragem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IDFont+F2"/>
              </a:rPr>
              <a:t> – Periodicidade: Mensal. Responsabilidade: Coordenação.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IDFont+F2"/>
              </a:rPr>
              <a:t>Relatório de Conformidade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IDFont+F2"/>
              </a:rPr>
              <a:t> – Periodicidade: Semanal. Responsabilidade: Coordenação. 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IDFont+F2"/>
              </a:rPr>
              <a:t>Inventário Geral</a:t>
            </a: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IDFont+F2"/>
              </a:rPr>
              <a:t> – Periodicidade: Anual. Responsabilidade: Coordenação e PVAX.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4540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AA93D-C636-4F97-9444-27C61C51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RDC 430/2020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17114-2648-4378-8458-932DA5745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Medicamentos Termolábeis</a:t>
            </a:r>
          </a:p>
          <a:p>
            <a:pPr marL="0" indent="0" algn="just">
              <a:buNone/>
            </a:pPr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Art. 77. Deve-se minimizar a exposição à temperatura ambiente durante o recebimento e a expedição de medicamentos termolábeis, incluindo, se necessário, a adoção de áreas refrigeradas junto aos espaços de recebimento e expedição.</a:t>
            </a:r>
          </a:p>
          <a:p>
            <a:pPr marL="0" indent="0" algn="just">
              <a:buNone/>
            </a:pPr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Parágrafo único. O tempo total de exposição dos medicamentos termolábeis à temperatura ambiente, durante as operações a que se refere o caput deste artigo, deve ser registrado.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991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29EED-3FAC-4402-928C-19A143A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8EC1C9-DDFF-4C1E-AAAC-7920DE326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">
            <a:hlinkClick r:id="rId2"/>
            <a:extLst>
              <a:ext uri="{FF2B5EF4-FFF2-40B4-BE49-F238E27FC236}">
                <a16:creationId xmlns:a16="http://schemas.microsoft.com/office/drawing/2014/main" id="{0D3BE930-DC64-431A-9B96-A1D407DB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B841FD7-CA94-49D2-B852-322BFE37987E}"/>
              </a:ext>
            </a:extLst>
          </p:cNvPr>
          <p:cNvSpPr/>
          <p:nvPr/>
        </p:nvSpPr>
        <p:spPr>
          <a:xfrm>
            <a:off x="10778247" y="0"/>
            <a:ext cx="1318503" cy="4280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FE2999-F733-4B9E-980C-5E3E608C5A18}"/>
              </a:ext>
            </a:extLst>
          </p:cNvPr>
          <p:cNvSpPr txBox="1"/>
          <p:nvPr/>
        </p:nvSpPr>
        <p:spPr>
          <a:xfrm>
            <a:off x="107004" y="6488658"/>
            <a:ext cx="17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PVAX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354B68-B1B0-4777-B717-FDBD88E2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34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1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497A8-47AF-48AC-BFE9-D94E5E96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3D3A6-0F38-4267-88E0-A1FADC3A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CB2DDA0E-9707-41FE-BD2C-626928BDB6F7}"/>
              </a:ext>
            </a:extLst>
          </p:cNvPr>
          <p:cNvGraphicFramePr>
            <a:graphicFrameLocks noGrp="1"/>
          </p:cNvGraphicFramePr>
          <p:nvPr/>
        </p:nvGraphicFramePr>
        <p:xfrm>
          <a:off x="1277216" y="424295"/>
          <a:ext cx="9637568" cy="600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" name="Picture 2">
            <a:extLst>
              <a:ext uri="{FF2B5EF4-FFF2-40B4-BE49-F238E27FC236}">
                <a16:creationId xmlns:a16="http://schemas.microsoft.com/office/drawing/2014/main" id="{BACA7243-C9CD-4471-88C2-7749908D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44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Distribuição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804997" y="4267832"/>
            <a:ext cx="5946202" cy="80597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Gráfico 2" descr="Ampulheta">
            <a:extLst>
              <a:ext uri="{FF2B5EF4-FFF2-40B4-BE49-F238E27FC236}">
                <a16:creationId xmlns:a16="http://schemas.microsoft.com/office/drawing/2014/main" id="{1D76A97B-EA5C-44F7-9382-730EB27A4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100" y="389581"/>
            <a:ext cx="2629584" cy="2629584"/>
          </a:xfrm>
          <a:prstGeom prst="rect">
            <a:avLst/>
          </a:prstGeom>
        </p:spPr>
      </p:pic>
      <p:sp>
        <p:nvSpPr>
          <p:cNvPr id="22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Gráfico 8" descr="Ambulância">
            <a:extLst>
              <a:ext uri="{FF2B5EF4-FFF2-40B4-BE49-F238E27FC236}">
                <a16:creationId xmlns:a16="http://schemas.microsoft.com/office/drawing/2014/main" id="{241943A3-84A1-409F-8FCB-1057C7EC6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725" y="388314"/>
            <a:ext cx="1893076" cy="1893076"/>
          </a:xfrm>
          <a:prstGeom prst="rect">
            <a:avLst/>
          </a:prstGeom>
        </p:spPr>
      </p:pic>
      <p:pic>
        <p:nvPicPr>
          <p:cNvPr id="7" name="Gráfico 6" descr="Mapa com alfinete">
            <a:extLst>
              <a:ext uri="{FF2B5EF4-FFF2-40B4-BE49-F238E27FC236}">
                <a16:creationId xmlns:a16="http://schemas.microsoft.com/office/drawing/2014/main" id="{C82E4C2C-4117-43F5-9C5C-456364529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4899" y="321492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BD08F3-CE22-4880-B3B7-EC98B3C9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Setor Saúde</a:t>
            </a:r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Jovem médica">
            <a:extLst>
              <a:ext uri="{FF2B5EF4-FFF2-40B4-BE49-F238E27FC236}">
                <a16:creationId xmlns:a16="http://schemas.microsoft.com/office/drawing/2014/main" id="{35935D90-9904-4FD8-B8C2-0B22FEBE1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2059"/>
          <a:stretch/>
        </p:blipFill>
        <p:spPr>
          <a:xfrm flipH="1"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F1C921-D4C1-429D-8C14-C1DF8CB6E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pt-BR" sz="2000">
                <a:solidFill>
                  <a:srgbClr val="000000"/>
                </a:solidFill>
              </a:rPr>
              <a:t>Risco à vida</a:t>
            </a:r>
          </a:p>
          <a:p>
            <a:r>
              <a:rPr lang="pt-BR" sz="2000">
                <a:solidFill>
                  <a:srgbClr val="000000"/>
                </a:solidFill>
              </a:rPr>
              <a:t>Produtos perecíveis;</a:t>
            </a:r>
          </a:p>
          <a:p>
            <a:r>
              <a:rPr lang="pt-BR" sz="2000">
                <a:solidFill>
                  <a:srgbClr val="000000"/>
                </a:solidFill>
              </a:rPr>
              <a:t>Maior regulação;</a:t>
            </a:r>
          </a:p>
          <a:p>
            <a:r>
              <a:rPr lang="pt-BR" sz="2000">
                <a:solidFill>
                  <a:srgbClr val="000000"/>
                </a:solidFill>
              </a:rPr>
              <a:t>Assimetria da informação;</a:t>
            </a:r>
          </a:p>
          <a:p>
            <a:r>
              <a:rPr lang="pt-BR" sz="2000">
                <a:solidFill>
                  <a:srgbClr val="000000"/>
                </a:solidFill>
              </a:rPr>
              <a:t>Alto custo agregado;</a:t>
            </a:r>
          </a:p>
          <a:p>
            <a:endParaRPr lang="pt-BR" sz="2000">
              <a:solidFill>
                <a:srgbClr val="000000"/>
              </a:solidFill>
            </a:endParaRPr>
          </a:p>
          <a:p>
            <a:endParaRPr lang="pt-B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46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FEDA2C7-3B50-43CF-8CC7-89B11B0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EDE5068-C7B7-4A73-AB15-CE3C61DD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62937"/>
                </a:solidFill>
                <a:effectLst/>
                <a:latin typeface="rawline"/>
              </a:rPr>
              <a:t>conjunto de atividades relacionadas à movimentação de cargas que inclui o abastecimento, armazenamento e expedição de medicamentos, excluída a de fornecimento direto ao público;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524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422AE-5562-49BA-B553-7E3D4F3E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8.666/1993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DCD664-1A42-41A2-A0AA-E1E575E8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Art.15 - § 7</a:t>
            </a:r>
            <a:r>
              <a:rPr lang="pt-BR" b="0" i="0" u="sng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: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II - a definição das unidades e das quantidades a serem adquiridas em função do consumo e utilização prováveis, cuja estimativa será obtida, sempre que possível, mediante adequadas técnicas quantitativas de estimação;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7337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90234-3A28-4DF4-A0D9-EDC74F47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D8D47341-0368-4D49-AB60-7A0F3C1A7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81" y="1825625"/>
            <a:ext cx="8205838" cy="4351338"/>
          </a:xfrm>
        </p:spPr>
      </p:pic>
    </p:spTree>
    <p:extLst>
      <p:ext uri="{BB962C8B-B14F-4D97-AF65-F5344CB8AC3E}">
        <p14:creationId xmlns:p14="http://schemas.microsoft.com/office/powerpoint/2010/main" val="302910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9C436-1CCC-401A-ACE9-9583F3CC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RDC 430/2020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8ADF9-42D0-406C-880B-118312C1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Art. 64. São obrigações das empresas que realizam o transporte de medicamentos: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 - dispor do manifesto de carga transportada com a previsão de desembarque a bordo do veículo transportador;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II - monitorar as condições de transporte relacionadas às especificações de temperatura, acondicionamento, armazenagem e umidade do medicamento utilizando instrumentos calibrados;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III - aplicar os sistemas passivos ou ativos de controle de temperatura e umidade que sejam necessários à manutenção das condições requeridas pelo registro sanitário ou outras especificações aplicáveis;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IV - fornecer ao contratante todos os dados relativos às condições de conservação durante o transporte, bem como durante a armazenagem em trânsito;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1031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B5072-0C0F-405B-BD02-FDD257C3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E71CD-2540-4B0A-AC7E-0FE7B1E04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V - prover acesso restrito aos medicamentos; e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VI - receber e entregar medicamentos somente às empresas devidamente autorizadas e licenciadas para as atividades relacionadas.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§1º O controle previsto no inciso III pode ser eliminado quando da utilização de condições de transporte qualificadas para a rota.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§2º A obrigatoriedade do monitoramento de temperatura e umidade prevista no inciso II pode ser isentada quando o tempo máximo de transporte for comprovado nos registros como inferior a 8 (oito) horas, este for realizado ao ponto final de dispensação do medicamento e forem utilizadas embalagens térmicas que disponham de qualificação condizente com o tempo e as condições do transporte.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20604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9C245-79CA-4079-8447-09652E41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C3ABFE-D9C1-4D92-B3EE-A4C63646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Art. 65. Os sistemas de transporte utilizados devem dispor de mecanismos que forneçam evidências de acessos não autorizados.</a:t>
            </a:r>
          </a:p>
          <a:p>
            <a:pPr algn="just"/>
            <a:r>
              <a:rPr lang="pt-BR" sz="2400" b="0" i="0" dirty="0">
                <a:solidFill>
                  <a:srgbClr val="162937"/>
                </a:solidFill>
                <a:effectLst/>
                <a:latin typeface="rawline"/>
              </a:rPr>
              <a:t>Parágrafo único. É vedada às empresas transportadoras ou operador logístico, quando na atividade de transportador, a violação da carga transportada.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4602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AFE442A3-E3D4-40C1-8159-B0E8D5FF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Pontos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Entrega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B1C5CC8-F900-41A6-9F11-EA7DAB45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34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1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811C59D-4B15-48D5-8006-D81281CE4940}"/>
              </a:ext>
            </a:extLst>
          </p:cNvPr>
          <p:cNvSpPr/>
          <p:nvPr/>
        </p:nvSpPr>
        <p:spPr>
          <a:xfrm>
            <a:off x="10778247" y="0"/>
            <a:ext cx="1318503" cy="4280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CBCCBE-E217-43B0-BD04-5D4F2558DE5F}"/>
              </a:ext>
            </a:extLst>
          </p:cNvPr>
          <p:cNvSpPr txBox="1"/>
          <p:nvPr/>
        </p:nvSpPr>
        <p:spPr>
          <a:xfrm>
            <a:off x="107004" y="6488658"/>
            <a:ext cx="17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PVAX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AA75C5-C8F5-4D78-A17D-111BC986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34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638F4-88C9-410C-99E5-7849CF55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F7E44-AFDB-457F-9588-A20464AD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855D00-2166-4E1C-BA73-7D8422F96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">
            <a:hlinkClick r:id="rId2"/>
            <a:extLst>
              <a:ext uri="{FF2B5EF4-FFF2-40B4-BE49-F238E27FC236}">
                <a16:creationId xmlns:a16="http://schemas.microsoft.com/office/drawing/2014/main" id="{2DDC458D-3F4C-455A-981D-A2B52DFE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95BED31-5DA8-43EB-8356-D4F840BB0857}"/>
              </a:ext>
            </a:extLst>
          </p:cNvPr>
          <p:cNvSpPr/>
          <p:nvPr/>
        </p:nvSpPr>
        <p:spPr>
          <a:xfrm>
            <a:off x="10778247" y="0"/>
            <a:ext cx="1318503" cy="4280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2DA99D-FCD9-426C-A8BD-FC99AAF1ED70}"/>
              </a:ext>
            </a:extLst>
          </p:cNvPr>
          <p:cNvSpPr txBox="1"/>
          <p:nvPr/>
        </p:nvSpPr>
        <p:spPr>
          <a:xfrm>
            <a:off x="107004" y="6488658"/>
            <a:ext cx="17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PVAX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864CA7-204A-4333-860F-142D23D3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34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871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DD437-53CC-4A1A-B92F-63DCE663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83CAFF-76B8-46F4-A513-BB66DD790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19992E-FC3E-47E6-9290-402CC938D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">
            <a:hlinkClick r:id="rId2"/>
            <a:extLst>
              <a:ext uri="{FF2B5EF4-FFF2-40B4-BE49-F238E27FC236}">
                <a16:creationId xmlns:a16="http://schemas.microsoft.com/office/drawing/2014/main" id="{5B8DD83D-F707-4B23-B06C-C229C4E9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7E448A-BF3A-4AF4-AA9E-B3D63A431BFD}"/>
              </a:ext>
            </a:extLst>
          </p:cNvPr>
          <p:cNvSpPr/>
          <p:nvPr/>
        </p:nvSpPr>
        <p:spPr>
          <a:xfrm>
            <a:off x="10778247" y="0"/>
            <a:ext cx="1318503" cy="4280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0B2113-5F68-497F-876B-DEB23791E0E6}"/>
              </a:ext>
            </a:extLst>
          </p:cNvPr>
          <p:cNvSpPr txBox="1"/>
          <p:nvPr/>
        </p:nvSpPr>
        <p:spPr>
          <a:xfrm>
            <a:off x="107004" y="6488658"/>
            <a:ext cx="17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PVAX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AD4C281-E8FF-4E85-B75B-ABD0CAB8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34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3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2FD7-D416-4A77-B33F-D0B8F36D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Trade-off custos logísticos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34AF9A3-0495-418D-9A6C-59D80E39A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8763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8477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F5333CE2-BAE3-403A-B6A4-D965AC7C65C2}"/>
              </a:ext>
            </a:extLst>
          </p:cNvPr>
          <p:cNvGraphicFramePr>
            <a:graphicFrameLocks noGrp="1"/>
          </p:cNvGraphicFramePr>
          <p:nvPr/>
        </p:nvGraphicFramePr>
        <p:xfrm>
          <a:off x="1277216" y="424295"/>
          <a:ext cx="9637568" cy="6009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id="{9365A5E5-B0A8-4D2C-AD29-392D2254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7927D38-D720-4CE1-92CA-66A6BD7E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34" y="0"/>
            <a:ext cx="1864266" cy="5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23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000000"/>
                </a:solidFill>
              </a:rPr>
              <a:t>Ações em Andamento</a:t>
            </a:r>
            <a:endParaRPr lang="en-US" sz="3600">
              <a:solidFill>
                <a:srgbClr val="000000"/>
              </a:solidFill>
            </a:endParaRP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Presentation with Checklist">
            <a:extLst>
              <a:ext uri="{FF2B5EF4-FFF2-40B4-BE49-F238E27FC236}">
                <a16:creationId xmlns:a16="http://schemas.microsoft.com/office/drawing/2014/main" id="{E116BB6D-390B-4A3D-BAA8-F56D159D0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28" y="1819656"/>
            <a:ext cx="4142232" cy="4142232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Baixas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Inservíveis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Inventário</a:t>
            </a:r>
            <a:r>
              <a:rPr lang="en-US" sz="1800" dirty="0">
                <a:solidFill>
                  <a:srgbClr val="000000"/>
                </a:solidFill>
              </a:rPr>
              <a:t> 2020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Estoque</a:t>
            </a:r>
            <a:r>
              <a:rPr lang="en-US" sz="1800" dirty="0">
                <a:solidFill>
                  <a:srgbClr val="000000"/>
                </a:solidFill>
              </a:rPr>
              <a:t> – </a:t>
            </a:r>
            <a:r>
              <a:rPr lang="en-US" sz="1800" dirty="0" err="1">
                <a:solidFill>
                  <a:srgbClr val="000000"/>
                </a:solidFill>
              </a:rPr>
              <a:t>Itens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sem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giro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Atesto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Eletrônico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Liberação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Espaço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46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Desafios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áfico 4" descr="Alpinismo">
            <a:extLst>
              <a:ext uri="{FF2B5EF4-FFF2-40B4-BE49-F238E27FC236}">
                <a16:creationId xmlns:a16="http://schemas.microsoft.com/office/drawing/2014/main" id="{EE5CEB73-8AAF-4798-A29B-9FE69423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Participar</a:t>
            </a:r>
            <a:r>
              <a:rPr lang="en-US" sz="2000" dirty="0">
                <a:solidFill>
                  <a:srgbClr val="000000"/>
                </a:solidFill>
              </a:rPr>
              <a:t> do </a:t>
            </a:r>
            <a:r>
              <a:rPr lang="en-US" sz="2000" dirty="0" err="1">
                <a:solidFill>
                  <a:srgbClr val="000000"/>
                </a:solidFill>
              </a:rPr>
              <a:t>Programa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Excelência</a:t>
            </a:r>
            <a:r>
              <a:rPr lang="en-US" sz="2000" dirty="0">
                <a:solidFill>
                  <a:srgbClr val="000000"/>
                </a:solidFill>
              </a:rPr>
              <a:t> em </a:t>
            </a:r>
            <a:r>
              <a:rPr lang="en-US" sz="2000" dirty="0" err="1">
                <a:solidFill>
                  <a:srgbClr val="000000"/>
                </a:solidFill>
              </a:rPr>
              <a:t>Qualidade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Otimizar</a:t>
            </a:r>
            <a:r>
              <a:rPr lang="en-US" sz="2000" dirty="0">
                <a:solidFill>
                  <a:srgbClr val="000000"/>
                </a:solidFill>
              </a:rPr>
              <a:t> o </a:t>
            </a:r>
            <a:r>
              <a:rPr lang="en-US" sz="2000" dirty="0" err="1">
                <a:solidFill>
                  <a:srgbClr val="000000"/>
                </a:solidFill>
              </a:rPr>
              <a:t>giro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estoque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Integração</a:t>
            </a:r>
            <a:r>
              <a:rPr lang="en-US" sz="2000" dirty="0">
                <a:solidFill>
                  <a:srgbClr val="000000"/>
                </a:solidFill>
              </a:rPr>
              <a:t> dos </a:t>
            </a:r>
            <a:r>
              <a:rPr lang="en-US" sz="2000" dirty="0" err="1">
                <a:solidFill>
                  <a:srgbClr val="000000"/>
                </a:solidFill>
              </a:rPr>
              <a:t>sistemas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Transição</a:t>
            </a:r>
            <a:r>
              <a:rPr lang="en-US" sz="2000" dirty="0">
                <a:solidFill>
                  <a:srgbClr val="000000"/>
                </a:solidFill>
              </a:rPr>
              <a:t> do </a:t>
            </a:r>
            <a:r>
              <a:rPr lang="en-US" sz="2000" dirty="0" err="1">
                <a:solidFill>
                  <a:srgbClr val="000000"/>
                </a:solidFill>
              </a:rPr>
              <a:t>contrato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Arquivo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Físico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Inservíveis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47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E5205-92A5-4FC0-B0BA-CBD7FAF8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pic>
        <p:nvPicPr>
          <p:cNvPr id="5" name="Imagem 4" descr="Uma imagem contendo pessoa, segurando, homem, mulher&#10;&#10;Descrição gerada automaticamente">
            <a:extLst>
              <a:ext uri="{FF2B5EF4-FFF2-40B4-BE49-F238E27FC236}">
                <a16:creationId xmlns:a16="http://schemas.microsoft.com/office/drawing/2014/main" id="{37ADCD87-3AC3-49A3-BE60-A0AC78B04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606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45AB4B-26C6-4FEF-BFFB-3730A163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“Tudo o que temos de decidir é o que fazer com o tempo que nos é dado”.</a:t>
            </a:r>
          </a:p>
          <a:p>
            <a:pPr marL="0" indent="0">
              <a:buNone/>
            </a:pPr>
            <a:r>
              <a:rPr lang="pt-BR" sz="3200" b="0" i="0" u="none" strike="noStrike" dirty="0">
                <a:solidFill>
                  <a:srgbClr val="000000"/>
                </a:solidFill>
                <a:effectLst/>
                <a:latin typeface="Helvetica" panose="020B0604020202020204" pitchFamily="34" charset="0"/>
                <a:hlinkClick r:id="rId4"/>
              </a:rPr>
              <a:t>Gandalf</a:t>
            </a:r>
            <a:endParaRPr lang="pt-BR" sz="3200" dirty="0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E44B07-E5FE-4DD2-B24C-A5FA7A960189}"/>
              </a:ext>
            </a:extLst>
          </p:cNvPr>
          <p:cNvSpPr txBox="1"/>
          <p:nvPr/>
        </p:nvSpPr>
        <p:spPr>
          <a:xfrm>
            <a:off x="9739085" y="6657945"/>
            <a:ext cx="245291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700">
                <a:solidFill>
                  <a:srgbClr val="FFFFFF"/>
                </a:solidFill>
                <a:hlinkClick r:id="rId3" tooltip="https://en.wikipedia.org/wiki/Gandal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pt-BR" sz="700">
                <a:solidFill>
                  <a:srgbClr val="FFFFFF"/>
                </a:solidFill>
              </a:rPr>
              <a:t> de Autor Desconhecido está licenciado em </a:t>
            </a:r>
            <a:r>
              <a:rPr lang="pt-BR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pt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768636" y="744328"/>
            <a:ext cx="2516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Legislações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45910" y="1787855"/>
            <a:ext cx="109614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 n ° 8.080 – Lei Orgânica da Saúde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 n° 8.666/1993 – Institui Normas para Licitações e Contratos da Administração Publica e dá outras providências;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RDC n° 430/2020 – Dispõe sobre as Boas Práticas de Distribuição, Armazenagem e de Transporte de Medicamentos;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Resolução SES n° 1.342/2016 – Dispõe sobre a Inclusão de Cláusula de Troca nos Processos de Licitação de Aquisição de Medicamentos e Insumos Hospitalares;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RDC n° 222/2018 – Regulamenta as Boas Práticas de Gerenciamento de Resíduos de Serviços de Saúde e dá outras providências.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1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D17E5-A31A-4F74-BA3D-50B74F14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8.080/1990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97FEFA-4600-41D9-A68B-582D704F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Art. 6º Estão incluídas ainda no campo de atuação do Sistema Único de Saúde (SUS):</a:t>
            </a:r>
          </a:p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a) de vigilância sanitária;</a:t>
            </a:r>
            <a:endParaRPr lang="pt-BR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b) de vigilância epidemiológica;</a:t>
            </a:r>
            <a:endParaRPr lang="pt-BR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c) de saúde do trabalhador; e</a:t>
            </a:r>
            <a:endParaRPr lang="pt-BR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d) de assistência terapêutica integral, inclusive farmacêutica;</a:t>
            </a:r>
            <a:endParaRPr lang="pt-BR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962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7527-31E4-422B-9F7B-756DFDA2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C432BA-D540-4840-BDA1-60666652C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Subestoques e/ou centro de custos;</a:t>
            </a:r>
          </a:p>
          <a:p>
            <a:endParaRPr lang="pt-BR" dirty="0"/>
          </a:p>
          <a:p>
            <a:r>
              <a:rPr lang="pt-BR" dirty="0"/>
              <a:t>Mantêm alguma relação semântica com os blocos de financiamento, gestão operacional ou situações programáticas especiais que atendam ao Sistema Único de Saúde e à SES.</a:t>
            </a:r>
          </a:p>
        </p:txBody>
      </p:sp>
    </p:spTree>
    <p:extLst>
      <p:ext uri="{BB962C8B-B14F-4D97-AF65-F5344CB8AC3E}">
        <p14:creationId xmlns:p14="http://schemas.microsoft.com/office/powerpoint/2010/main" val="103368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3EAF0-96FB-466F-87CE-286BA71C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1E4D2-F471-4C2F-A89E-E37979B9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C90BAE7C-59A0-4989-AB1F-F40320C3EDB7}"/>
              </a:ext>
            </a:extLst>
          </p:cNvPr>
          <p:cNvPicPr/>
          <p:nvPr/>
        </p:nvPicPr>
        <p:blipFill>
          <a:blip r:embed="rId2"/>
          <a:srcRect l="17821" t="30127" r="30075" b="21924"/>
          <a:stretch>
            <a:fillRect/>
          </a:stretch>
        </p:blipFill>
        <p:spPr>
          <a:xfrm>
            <a:off x="2123604" y="504561"/>
            <a:ext cx="7944792" cy="58488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771236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2312</Words>
  <Application>Microsoft Office PowerPoint</Application>
  <PresentationFormat>Widescreen</PresentationFormat>
  <Paragraphs>254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1" baseType="lpstr">
      <vt:lpstr>Arial Unicode MS</vt:lpstr>
      <vt:lpstr>rawline</vt:lpstr>
      <vt:lpstr>Arial</vt:lpstr>
      <vt:lpstr>Calibri</vt:lpstr>
      <vt:lpstr>Calibri Light</vt:lpstr>
      <vt:lpstr>Helvetica</vt:lpstr>
      <vt:lpstr>Times New Roman</vt:lpstr>
      <vt:lpstr>Tema do Office</vt:lpstr>
      <vt:lpstr>Tema: Recebimento, Armazenagem e Distribuição do Objeto contratado  Palestrante: Tiago Rodrigues de Matos Farmacêutico Especialista em Farmácia Hospitalar Especialista em Gestão de Saúde Especialista em Avaliação de Tecnologias Mestre em Ciência, Tecnologia e Inovação Coordenador de Distribuição</vt:lpstr>
      <vt:lpstr>Objetivo</vt:lpstr>
      <vt:lpstr>Introdução</vt:lpstr>
      <vt:lpstr>Setor Saúde</vt:lpstr>
      <vt:lpstr>Trade-off custos logísticos</vt:lpstr>
      <vt:lpstr>Apresentação do PowerPoint</vt:lpstr>
      <vt:lpstr>Lei 8.080/1990</vt:lpstr>
      <vt:lpstr>Programas</vt:lpstr>
      <vt:lpstr>Apresentação do PowerPoint</vt:lpstr>
      <vt:lpstr>Apresentação do PowerPoint</vt:lpstr>
      <vt:lpstr>Apresentação do PowerPoint</vt:lpstr>
      <vt:lpstr>Missão</vt:lpstr>
      <vt:lpstr>Apresentação do PowerPoint</vt:lpstr>
      <vt:lpstr>Recebimento</vt:lpstr>
      <vt:lpstr>Definição</vt:lpstr>
      <vt:lpstr>RDC 430/2020</vt:lpstr>
      <vt:lpstr>8666/2020</vt:lpstr>
      <vt:lpstr>Apresentação do PowerPoint</vt:lpstr>
      <vt:lpstr>Apresentação do PowerPoint</vt:lpstr>
      <vt:lpstr>Apresentação do PowerPoint</vt:lpstr>
      <vt:lpstr>Recebimento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Armazenagem</vt:lpstr>
      <vt:lpstr>Definição</vt:lpstr>
      <vt:lpstr>Lei 8.666/1993</vt:lpstr>
      <vt:lpstr>RDC 430/2020</vt:lpstr>
      <vt:lpstr>Apresentação do PowerPoint</vt:lpstr>
      <vt:lpstr>Controles</vt:lpstr>
      <vt:lpstr>RDC 430/2020</vt:lpstr>
      <vt:lpstr>Apresentação do PowerPoint</vt:lpstr>
      <vt:lpstr>Apresentação do PowerPoint</vt:lpstr>
      <vt:lpstr>Distribuição</vt:lpstr>
      <vt:lpstr>Definição</vt:lpstr>
      <vt:lpstr>Lei 8.666/1993</vt:lpstr>
      <vt:lpstr>Apresentação do PowerPoint</vt:lpstr>
      <vt:lpstr>RDC 430/2020</vt:lpstr>
      <vt:lpstr>Apresentação do PowerPoint</vt:lpstr>
      <vt:lpstr>Apresentação do PowerPoint</vt:lpstr>
      <vt:lpstr>Pontos de Entrega</vt:lpstr>
      <vt:lpstr>Apresentação do PowerPoint</vt:lpstr>
      <vt:lpstr>Apresentação do PowerPoint</vt:lpstr>
      <vt:lpstr>Apresentação do PowerPoint</vt:lpstr>
      <vt:lpstr>Apresentação do PowerPoint</vt:lpstr>
      <vt:lpstr>Ações em Andamento</vt:lpstr>
      <vt:lpstr>Desafios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Recebimento, Armazenagem e Distribuição do Objeto contratado  Palestrante: Tiago Rodrigues de Matos Farmacêutico Especialista em Farmácia Hospitalar Especialista em Gestão de Saúde Especialista em Avaliação de Tecnologias Mestre em Ciência, Tecnologia e Inovação Coordenador de Distribuição</dc:title>
  <dc:creator>Tiago</dc:creator>
  <cp:lastModifiedBy>Tiago</cp:lastModifiedBy>
  <cp:revision>7</cp:revision>
  <dcterms:created xsi:type="dcterms:W3CDTF">2020-11-26T18:28:22Z</dcterms:created>
  <dcterms:modified xsi:type="dcterms:W3CDTF">2020-11-26T19:39:02Z</dcterms:modified>
</cp:coreProperties>
</file>